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1"/>
  </p:notesMasterIdLst>
  <p:sldIdLst>
    <p:sldId id="256" r:id="rId2"/>
    <p:sldId id="257" r:id="rId3"/>
    <p:sldId id="309" r:id="rId4"/>
    <p:sldId id="308" r:id="rId5"/>
    <p:sldId id="307" r:id="rId6"/>
    <p:sldId id="282" r:id="rId7"/>
    <p:sldId id="292" r:id="rId8"/>
    <p:sldId id="283" r:id="rId9"/>
    <p:sldId id="285" r:id="rId10"/>
    <p:sldId id="281" r:id="rId11"/>
    <p:sldId id="289" r:id="rId12"/>
    <p:sldId id="288" r:id="rId13"/>
    <p:sldId id="286" r:id="rId14"/>
    <p:sldId id="291" r:id="rId15"/>
    <p:sldId id="296" r:id="rId16"/>
    <p:sldId id="258" r:id="rId17"/>
    <p:sldId id="290" r:id="rId18"/>
    <p:sldId id="294" r:id="rId19"/>
    <p:sldId id="298" r:id="rId20"/>
    <p:sldId id="297" r:id="rId21"/>
    <p:sldId id="300" r:id="rId22"/>
    <p:sldId id="303" r:id="rId23"/>
    <p:sldId id="301" r:id="rId24"/>
    <p:sldId id="304" r:id="rId25"/>
    <p:sldId id="305" r:id="rId26"/>
    <p:sldId id="306" r:id="rId27"/>
    <p:sldId id="310" r:id="rId28"/>
    <p:sldId id="273" r:id="rId29"/>
    <p:sldId id="280" r:id="rId30"/>
  </p:sldIdLst>
  <p:sldSz cx="12192000" cy="6858000"/>
  <p:notesSz cx="6858000" cy="9144000"/>
  <p:embeddedFontLst>
    <p:embeddedFont>
      <p:font typeface="Century Gothic" panose="020B0502020202020204" pitchFamily="34" charset="0"/>
      <p:regular r:id="rId32"/>
      <p:bold r:id="rId33"/>
      <p:italic r:id="rId34"/>
      <p:boldItalic r:id="rId3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575"/>
    <p:restoredTop sz="79491"/>
  </p:normalViewPr>
  <p:slideViewPr>
    <p:cSldViewPr snapToGrid="0">
      <p:cViewPr varScale="1">
        <p:scale>
          <a:sx n="96" d="100"/>
          <a:sy n="96" d="100"/>
        </p:scale>
        <p:origin x="1168" y="176"/>
      </p:cViewPr>
      <p:guideLst>
        <p:guide orient="horz" pos="2160"/>
        <p:guide pos="3840"/>
      </p:guideLst>
    </p:cSldViewPr>
  </p:slideViewPr>
  <p:notesTextViewPr>
    <p:cViewPr>
      <p:scale>
        <a:sx n="155" d="100"/>
        <a:sy n="155"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4.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L="914400" marR="0" lvl="1"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2pPr>
            <a:lvl3pPr marL="1371600" marR="0" lvl="2"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3pPr>
            <a:lvl4pPr marL="1828800" marR="0" lvl="3"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4pPr>
            <a:lvl5pPr marL="2286000" marR="0" lvl="4"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5pPr>
            <a:lvl6pPr marL="2743200" marR="0" lvl="5"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6pPr>
            <a:lvl7pPr marL="3200400" marR="0" lvl="6"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7pPr>
            <a:lvl8pPr marL="3657600" marR="0" lvl="7"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8pPr>
            <a:lvl9pPr marL="4114800" marR="0" lvl="8"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id-ID" sz="1200" b="0" i="0" u="none" strike="noStrike" cap="none">
                <a:solidFill>
                  <a:schemeClr val="dk1"/>
                </a:solidFill>
                <a:latin typeface="Arial"/>
                <a:ea typeface="Arial"/>
                <a:cs typeface="Arial"/>
                <a:sym typeface="Arial"/>
              </a:rPr>
              <a:t>‹Nº›</a:t>
            </a:fld>
            <a:endParaRPr sz="1200" b="0" i="0" u="none" strike="noStrike" cap="none">
              <a:solidFill>
                <a:schemeClr val="dk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2" name="Google Shape;82;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3" name="Google Shape;83;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id-ID"/>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sz="900" b="0" i="1" u="none" strike="noStrike" dirty="0">
                <a:solidFill>
                  <a:srgbClr val="0D0D0D"/>
                </a:solidFill>
                <a:effectLst/>
                <a:highlight>
                  <a:srgbClr val="FFFFFF"/>
                </a:highlight>
                <a:latin typeface="Arial" panose="020B0604020202020204" pitchFamily="34" charset="0"/>
                <a:cs typeface="Arial" panose="020B0604020202020204" pitchFamily="34" charset="0"/>
              </a:rPr>
              <a:t>El IPC es una medida común de la inflación, ya que representa el cambio en el nivel de precios de una canasta de bienes y servicios consumidos por los hogares. Un aumento en el IPC indica un aumento en la inflación.</a:t>
            </a:r>
          </a:p>
          <a:p>
            <a:pPr algn="l"/>
            <a:r>
              <a:rPr lang="es-ES" sz="900" b="0" i="1" u="none" strike="noStrike" dirty="0">
                <a:solidFill>
                  <a:srgbClr val="0D0D0D"/>
                </a:solidFill>
                <a:effectLst/>
                <a:highlight>
                  <a:srgbClr val="FFFFFF"/>
                </a:highlight>
                <a:latin typeface="Arial" panose="020B0604020202020204" pitchFamily="34" charset="0"/>
                <a:cs typeface="Arial" panose="020B0604020202020204" pitchFamily="34" charset="0"/>
              </a:rPr>
              <a:t>una inflación alta puede llevar a un aumento en el IPC, que a su vez puede causar un aumento en el Euribor. Esto, combinado con otros factores económicos, puede resultar en un incremento en los tipos sintéticos de interés de nuevas operaciones de crédito, afectando las condiciones de financiamiento y el comportamiento económico en general</a:t>
            </a:r>
            <a:endParaRPr lang="es-ES_tradnl" sz="900" i="1" dirty="0">
              <a:latin typeface="Arial" panose="020B0604020202020204" pitchFamily="34" charset="0"/>
              <a:cs typeface="Arial" panose="020B0604020202020204" pitchFamily="34" charset="0"/>
            </a:endParaRPr>
          </a:p>
        </p:txBody>
      </p:sp>
      <p:sp>
        <p:nvSpPr>
          <p:cNvPr id="4" name="Marcador de número de diapositiva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id-ID" sz="1200" b="0" i="0" u="none" strike="noStrike" cap="none" smtClean="0">
                <a:solidFill>
                  <a:schemeClr val="dk1"/>
                </a:solidFill>
                <a:latin typeface="Arial"/>
                <a:ea typeface="Arial"/>
                <a:cs typeface="Arial"/>
                <a:sym typeface="Arial"/>
              </a:rPr>
              <a:t>10</a:t>
            </a:fld>
            <a:endParaRPr lang="id-ID"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53586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900" b="0" i="1" u="none" strike="noStrike" dirty="0">
                <a:solidFill>
                  <a:srgbClr val="0D0D0D"/>
                </a:solidFill>
                <a:effectLst/>
                <a:highlight>
                  <a:srgbClr val="FFFFFF"/>
                </a:highlight>
                <a:latin typeface="Arial" panose="020B0604020202020204" pitchFamily="34" charset="0"/>
                <a:cs typeface="Arial" panose="020B0604020202020204" pitchFamily="34" charset="0"/>
              </a:rPr>
              <a:t>El Euribor (Euro Interbank </a:t>
            </a:r>
            <a:r>
              <a:rPr lang="es-ES" sz="900" b="0" i="1" u="none" strike="noStrike" dirty="0" err="1">
                <a:solidFill>
                  <a:srgbClr val="0D0D0D"/>
                </a:solidFill>
                <a:effectLst/>
                <a:highlight>
                  <a:srgbClr val="FFFFFF"/>
                </a:highlight>
                <a:latin typeface="Arial" panose="020B0604020202020204" pitchFamily="34" charset="0"/>
                <a:cs typeface="Arial" panose="020B0604020202020204" pitchFamily="34" charset="0"/>
              </a:rPr>
              <a:t>Offered</a:t>
            </a:r>
            <a:r>
              <a:rPr lang="es-ES" sz="900" b="0" i="1" u="none" strike="noStrike" dirty="0">
                <a:solidFill>
                  <a:srgbClr val="0D0D0D"/>
                </a:solidFill>
                <a:effectLst/>
                <a:highlight>
                  <a:srgbClr val="FFFFFF"/>
                </a:highlight>
                <a:latin typeface="Arial" panose="020B0604020202020204" pitchFamily="34" charset="0"/>
                <a:cs typeface="Arial" panose="020B0604020202020204" pitchFamily="34" charset="0"/>
              </a:rPr>
              <a:t> </a:t>
            </a:r>
            <a:r>
              <a:rPr lang="es-ES" sz="900" b="0" i="1" u="none" strike="noStrike" dirty="0" err="1">
                <a:solidFill>
                  <a:srgbClr val="0D0D0D"/>
                </a:solidFill>
                <a:effectLst/>
                <a:highlight>
                  <a:srgbClr val="FFFFFF"/>
                </a:highlight>
                <a:latin typeface="Arial" panose="020B0604020202020204" pitchFamily="34" charset="0"/>
                <a:cs typeface="Arial" panose="020B0604020202020204" pitchFamily="34" charset="0"/>
              </a:rPr>
              <a:t>Rate</a:t>
            </a:r>
            <a:r>
              <a:rPr lang="es-ES" sz="900" b="0" i="1" u="none" strike="noStrike" dirty="0">
                <a:solidFill>
                  <a:srgbClr val="0D0D0D"/>
                </a:solidFill>
                <a:effectLst/>
                <a:highlight>
                  <a:srgbClr val="FFFFFF"/>
                </a:highlight>
                <a:latin typeface="Arial" panose="020B0604020202020204" pitchFamily="34" charset="0"/>
                <a:cs typeface="Arial" panose="020B0604020202020204" pitchFamily="34" charset="0"/>
              </a:rPr>
              <a:t>) es una tasa de referencia diaria basada en las tasas de interés a las cuales los bancos se ofrecen a prestarse fondos no asegurados en el mercado interbancario de la zona euro. Es una de las tasas de interés más importantes en la economía europea y tiene un impacto significativo en las condiciones de crédito y financiamiento.</a:t>
            </a:r>
            <a:endParaRPr lang="es-ES_tradnl" sz="900" i="1" dirty="0">
              <a:latin typeface="Arial" panose="020B0604020202020204" pitchFamily="34" charset="0"/>
              <a:cs typeface="Arial" panose="020B0604020202020204" pitchFamily="34" charset="0"/>
            </a:endParaRPr>
          </a:p>
        </p:txBody>
      </p:sp>
      <p:sp>
        <p:nvSpPr>
          <p:cNvPr id="4" name="Marcador de número de diapositiva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id-ID" sz="1200" b="0" i="0" u="none" strike="noStrike" cap="none" smtClean="0">
                <a:solidFill>
                  <a:schemeClr val="dk1"/>
                </a:solidFill>
                <a:latin typeface="Arial"/>
                <a:ea typeface="Arial"/>
                <a:cs typeface="Arial"/>
                <a:sym typeface="Arial"/>
              </a:rPr>
              <a:t>11</a:t>
            </a:fld>
            <a:endParaRPr lang="id-ID"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3427983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endParaRPr lang="es-ES_tradnl" sz="900" dirty="0"/>
          </a:p>
        </p:txBody>
      </p:sp>
      <p:sp>
        <p:nvSpPr>
          <p:cNvPr id="4" name="Marcador de número de diapositiva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id-ID" sz="1200" b="0" i="0" u="none" strike="noStrike" cap="none" smtClean="0">
                <a:solidFill>
                  <a:schemeClr val="dk1"/>
                </a:solidFill>
                <a:latin typeface="Arial"/>
                <a:ea typeface="Arial"/>
                <a:cs typeface="Arial"/>
                <a:sym typeface="Arial"/>
              </a:rPr>
              <a:t>12</a:t>
            </a:fld>
            <a:endParaRPr lang="id-ID"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4281783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sz="900" dirty="0"/>
          </a:p>
        </p:txBody>
      </p:sp>
      <p:sp>
        <p:nvSpPr>
          <p:cNvPr id="4" name="Marcador de número de diapositiva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id-ID" sz="1200" b="0" i="0" u="none" strike="noStrike" cap="none" smtClean="0">
                <a:solidFill>
                  <a:schemeClr val="dk1"/>
                </a:solidFill>
                <a:latin typeface="Arial"/>
                <a:ea typeface="Arial"/>
                <a:cs typeface="Arial"/>
                <a:sym typeface="Arial"/>
              </a:rPr>
              <a:t>13</a:t>
            </a:fld>
            <a:endParaRPr lang="id-ID"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5683958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sz="900" dirty="0"/>
          </a:p>
        </p:txBody>
      </p:sp>
      <p:sp>
        <p:nvSpPr>
          <p:cNvPr id="4" name="Marcador de número de diapositiva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id-ID" sz="1200" b="0" i="0" u="none" strike="noStrike" cap="none" smtClean="0">
                <a:solidFill>
                  <a:schemeClr val="dk1"/>
                </a:solidFill>
                <a:latin typeface="Arial"/>
                <a:ea typeface="Arial"/>
                <a:cs typeface="Arial"/>
                <a:sym typeface="Arial"/>
              </a:rPr>
              <a:t>14</a:t>
            </a:fld>
            <a:endParaRPr lang="id-ID"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5035046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90" name="Google Shape;490;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a:buFontTx/>
              <a:buChar char="-"/>
            </a:pPr>
            <a:r>
              <a:rPr lang="es-ES_tradnl" sz="900" i="1" dirty="0"/>
              <a:t>Mercado con tendencia alcista</a:t>
            </a:r>
          </a:p>
          <a:p>
            <a:pPr>
              <a:buFontTx/>
              <a:buChar char="-"/>
            </a:pPr>
            <a:r>
              <a:rPr lang="es-ES_tradnl" sz="900" i="1" dirty="0"/>
              <a:t>Con el mercado de  vivienda nueva por encima del 30% de la vivienda de </a:t>
            </a:r>
            <a:r>
              <a:rPr lang="es-ES_tradnl" sz="900" i="1" dirty="0" err="1"/>
              <a:t>segundamano</a:t>
            </a:r>
            <a:endParaRPr lang="es-ES_tradnl" sz="900" i="1" dirty="0"/>
          </a:p>
          <a:p>
            <a:pPr>
              <a:buFontTx/>
              <a:buChar char="-"/>
            </a:pPr>
            <a:r>
              <a:rPr lang="es-ES_tradnl" sz="900" i="1" dirty="0"/>
              <a:t>Un entorno económico </a:t>
            </a:r>
            <a:r>
              <a:rPr lang="es-ES_tradnl" sz="900" i="1" dirty="0" err="1"/>
              <a:t>volatil</a:t>
            </a:r>
            <a:r>
              <a:rPr lang="es-ES_tradnl" sz="900" i="1" dirty="0"/>
              <a:t>: inflación, tipos de interés altos, … que no terminan  de hacerse con el mercado inmobiliario</a:t>
            </a:r>
          </a:p>
          <a:p>
            <a:pPr marL="0" lvl="0" indent="0" algn="l" rtl="0">
              <a:spcBef>
                <a:spcPts val="0"/>
              </a:spcBef>
              <a:spcAft>
                <a:spcPts val="0"/>
              </a:spcAft>
              <a:buNone/>
            </a:pPr>
            <a:endParaRPr dirty="0"/>
          </a:p>
        </p:txBody>
      </p:sp>
      <p:sp>
        <p:nvSpPr>
          <p:cNvPr id="491" name="Google Shape;491;p1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id-ID"/>
              <a:t>15</a:t>
            </a:fld>
            <a:endParaRPr/>
          </a:p>
        </p:txBody>
      </p:sp>
    </p:spTree>
    <p:extLst>
      <p:ext uri="{BB962C8B-B14F-4D97-AF65-F5344CB8AC3E}">
        <p14:creationId xmlns:p14="http://schemas.microsoft.com/office/powerpoint/2010/main" val="19627965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2" name="Google Shape;122;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3" name="Google Shape;123;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id-ID"/>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endParaRPr lang="es-ES_tradnl" sz="900" dirty="0"/>
          </a:p>
        </p:txBody>
      </p:sp>
      <p:sp>
        <p:nvSpPr>
          <p:cNvPr id="4" name="Marcador de número de diapositiva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id-ID" sz="1200" b="0" i="0" u="none" strike="noStrike" cap="none" smtClean="0">
                <a:solidFill>
                  <a:schemeClr val="dk1"/>
                </a:solidFill>
                <a:latin typeface="Arial"/>
                <a:ea typeface="Arial"/>
                <a:cs typeface="Arial"/>
                <a:sym typeface="Arial"/>
              </a:rPr>
              <a:t>17</a:t>
            </a:fld>
            <a:endParaRPr lang="id-ID"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9459881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endParaRPr lang="es-ES_tradnl" sz="900" dirty="0"/>
          </a:p>
        </p:txBody>
      </p:sp>
      <p:sp>
        <p:nvSpPr>
          <p:cNvPr id="4" name="Marcador de número de diapositiva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id-ID" sz="1200" b="0" i="0" u="none" strike="noStrike" cap="none" smtClean="0">
                <a:solidFill>
                  <a:schemeClr val="dk1"/>
                </a:solidFill>
                <a:latin typeface="Arial"/>
                <a:ea typeface="Arial"/>
                <a:cs typeface="Arial"/>
                <a:sym typeface="Arial"/>
              </a:rPr>
              <a:t>18</a:t>
            </a:fld>
            <a:endParaRPr lang="id-ID"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938103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endParaRPr lang="es-ES_tradnl" sz="900" dirty="0"/>
          </a:p>
        </p:txBody>
      </p:sp>
      <p:sp>
        <p:nvSpPr>
          <p:cNvPr id="4" name="Marcador de número de diapositiva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id-ID" sz="1200" b="0" i="0" u="none" strike="noStrike" cap="none" smtClean="0">
                <a:solidFill>
                  <a:schemeClr val="dk1"/>
                </a:solidFill>
                <a:latin typeface="Arial"/>
                <a:ea typeface="Arial"/>
                <a:cs typeface="Arial"/>
                <a:sym typeface="Arial"/>
              </a:rPr>
              <a:t>19</a:t>
            </a:fld>
            <a:endParaRPr lang="id-ID"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3817424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3" name="Google Shape;93;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4" name="Google Shape;94;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id-ID"/>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endParaRPr lang="es-ES_tradnl" sz="900" dirty="0"/>
          </a:p>
        </p:txBody>
      </p:sp>
      <p:sp>
        <p:nvSpPr>
          <p:cNvPr id="4" name="Marcador de número de diapositiva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id-ID" sz="1200" b="0" i="0" u="none" strike="noStrike" cap="none" smtClean="0">
                <a:solidFill>
                  <a:schemeClr val="dk1"/>
                </a:solidFill>
                <a:latin typeface="Arial"/>
                <a:ea typeface="Arial"/>
                <a:cs typeface="Arial"/>
                <a:sym typeface="Arial"/>
              </a:rPr>
              <a:t>20</a:t>
            </a:fld>
            <a:endParaRPr lang="id-ID"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6023990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endParaRPr lang="es-ES_tradnl" sz="900" dirty="0"/>
          </a:p>
        </p:txBody>
      </p:sp>
      <p:sp>
        <p:nvSpPr>
          <p:cNvPr id="4" name="Marcador de número de diapositiva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id-ID" sz="1200" b="0" i="0" u="none" strike="noStrike" cap="none" smtClean="0">
                <a:solidFill>
                  <a:schemeClr val="dk1"/>
                </a:solidFill>
                <a:latin typeface="Arial"/>
                <a:ea typeface="Arial"/>
                <a:cs typeface="Arial"/>
                <a:sym typeface="Arial"/>
              </a:rPr>
              <a:t>21</a:t>
            </a:fld>
            <a:endParaRPr lang="id-ID"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9822297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endParaRPr lang="es-ES_tradnl" sz="900" dirty="0"/>
          </a:p>
        </p:txBody>
      </p:sp>
      <p:sp>
        <p:nvSpPr>
          <p:cNvPr id="4" name="Marcador de número de diapositiva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id-ID" sz="1200" b="0" i="0" u="none" strike="noStrike" cap="none" smtClean="0">
                <a:solidFill>
                  <a:schemeClr val="dk1"/>
                </a:solidFill>
                <a:latin typeface="Arial"/>
                <a:ea typeface="Arial"/>
                <a:cs typeface="Arial"/>
                <a:sym typeface="Arial"/>
              </a:rPr>
              <a:t>22</a:t>
            </a:fld>
            <a:endParaRPr lang="id-ID"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15396578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lvl="0" indent="-285750" algn="l">
              <a:buFont typeface="+mj-lt"/>
              <a:buAutoNum type="arabicPeriod"/>
            </a:pPr>
            <a:r>
              <a:rPr lang="es-ES" sz="900" b="0" i="1" u="none" strike="noStrike" dirty="0">
                <a:solidFill>
                  <a:srgbClr val="0D0D0D"/>
                </a:solidFill>
                <a:effectLst/>
                <a:latin typeface="Arial" panose="020B0604020202020204" pitchFamily="34" charset="0"/>
                <a:cs typeface="Arial" panose="020B0604020202020204" pitchFamily="34" charset="0"/>
              </a:rPr>
              <a:t>Si un distrito muestra un alto número de recibos de IBI emitidos a personas jurídicas (empresas, entidades, etc.), esto puede indicar una concentración de propiedades comerciales, industriales o de inversión en esa área.</a:t>
            </a:r>
          </a:p>
          <a:p>
            <a:pPr marL="285750" lvl="0" indent="-285750" algn="l">
              <a:buFont typeface="+mj-lt"/>
              <a:buAutoNum type="arabicPeriod"/>
            </a:pPr>
            <a:r>
              <a:rPr lang="es-ES" sz="900" b="0" i="1" u="none" strike="noStrike" dirty="0">
                <a:solidFill>
                  <a:srgbClr val="0D0D0D"/>
                </a:solidFill>
                <a:effectLst/>
                <a:latin typeface="Arial" panose="020B0604020202020204" pitchFamily="34" charset="0"/>
                <a:cs typeface="Arial" panose="020B0604020202020204" pitchFamily="34" charset="0"/>
              </a:rPr>
              <a:t>Por otro lado, una prevalencia de recibos a personas físicas sugiere una zona predominantemente residencial, posiblemente con una alta densidad de viviendas o de propiedad privada.</a:t>
            </a:r>
          </a:p>
          <a:p>
            <a:pPr algn="l"/>
            <a:endParaRPr lang="es-ES_tradnl" sz="900" dirty="0"/>
          </a:p>
        </p:txBody>
      </p:sp>
      <p:sp>
        <p:nvSpPr>
          <p:cNvPr id="4" name="Marcador de número de diapositiva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id-ID" sz="1200" b="0" i="0" u="none" strike="noStrike" cap="none" smtClean="0">
                <a:solidFill>
                  <a:schemeClr val="dk1"/>
                </a:solidFill>
                <a:latin typeface="Arial"/>
                <a:ea typeface="Arial"/>
                <a:cs typeface="Arial"/>
                <a:sym typeface="Arial"/>
              </a:rPr>
              <a:t>23</a:t>
            </a:fld>
            <a:endParaRPr lang="id-ID"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9201473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lvl="0" indent="-285750" algn="l">
              <a:buFont typeface="+mj-lt"/>
              <a:buAutoNum type="arabicPeriod"/>
            </a:pPr>
            <a:r>
              <a:rPr lang="es-ES" sz="900" b="0" i="0" u="none" strike="noStrike" dirty="0">
                <a:solidFill>
                  <a:srgbClr val="0D0D0D"/>
                </a:solidFill>
                <a:effectLst/>
                <a:latin typeface="Arial" panose="020B0604020202020204" pitchFamily="34" charset="0"/>
                <a:cs typeface="Arial" panose="020B0604020202020204" pitchFamily="34" charset="0"/>
              </a:rPr>
              <a:t>Si un distrito muestra un alto número de recibos de IBI emitidos a personas jurídicas (empresas, entidades, etc.), esto puede indicar una concentración de propiedades comerciales, industriales o de inversión en esa área.</a:t>
            </a:r>
          </a:p>
          <a:p>
            <a:pPr marL="285750" marR="0" lvl="0" indent="-285750" algn="l" defTabSz="914400" rtl="0" eaLnBrk="1" fontAlgn="auto" latinLnBrk="0" hangingPunct="1">
              <a:lnSpc>
                <a:spcPct val="100000"/>
              </a:lnSpc>
              <a:spcBef>
                <a:spcPts val="0"/>
              </a:spcBef>
              <a:spcAft>
                <a:spcPts val="0"/>
              </a:spcAft>
              <a:buClr>
                <a:srgbClr val="000000"/>
              </a:buClr>
              <a:buSzPts val="1400"/>
              <a:buFont typeface="+mj-lt"/>
              <a:buAutoNum type="arabicPeriod"/>
              <a:tabLst/>
              <a:defRPr/>
            </a:pPr>
            <a:r>
              <a:rPr lang="es-ES" sz="900" b="0" i="0" u="none" strike="noStrike" dirty="0">
                <a:solidFill>
                  <a:srgbClr val="0D0D0D"/>
                </a:solidFill>
                <a:effectLst/>
                <a:latin typeface="Söhne"/>
              </a:rPr>
              <a:t>Si ciertos distritos muestran un aumento en los recibos de IBI para personas jurídicas a lo largo del tiempo, esto podría indicar una tendencia creciente de inversión en esos áreas, lo cual puede influir en el mercado inmobiliario local, en los precios de la vivienda, y en la planificación urbana.</a:t>
            </a:r>
          </a:p>
          <a:p>
            <a:pPr marL="285750" marR="0" lvl="0" indent="-285750" algn="l" defTabSz="914400" rtl="0" eaLnBrk="1" fontAlgn="auto" latinLnBrk="0" hangingPunct="1">
              <a:lnSpc>
                <a:spcPct val="100000"/>
              </a:lnSpc>
              <a:spcBef>
                <a:spcPts val="0"/>
              </a:spcBef>
              <a:spcAft>
                <a:spcPts val="0"/>
              </a:spcAft>
              <a:buClr>
                <a:srgbClr val="000000"/>
              </a:buClr>
              <a:buSzPts val="1400"/>
              <a:buFont typeface="+mj-lt"/>
              <a:buAutoNum type="arabicPeriod"/>
              <a:tabLst/>
              <a:defRPr/>
            </a:pPr>
            <a:endParaRPr lang="es-ES" sz="900" b="0" i="0" u="none" strike="noStrike" dirty="0">
              <a:solidFill>
                <a:srgbClr val="0D0D0D"/>
              </a:solidFill>
              <a:effectLst/>
              <a:latin typeface="Arial" panose="020B0604020202020204" pitchFamily="34" charset="0"/>
              <a:cs typeface="Arial" panose="020B0604020202020204" pitchFamily="34" charset="0"/>
            </a:endParaRPr>
          </a:p>
          <a:p>
            <a:pPr marL="285750" lvl="0" indent="-285750" algn="l">
              <a:buFont typeface="+mj-lt"/>
              <a:buAutoNum type="arabicPeriod"/>
            </a:pPr>
            <a:r>
              <a:rPr lang="es-ES" sz="900" b="0" i="0" u="none" strike="noStrike" dirty="0">
                <a:solidFill>
                  <a:srgbClr val="0D0D0D"/>
                </a:solidFill>
                <a:effectLst/>
                <a:latin typeface="Arial" panose="020B0604020202020204" pitchFamily="34" charset="0"/>
                <a:cs typeface="Arial" panose="020B0604020202020204" pitchFamily="34" charset="0"/>
              </a:rPr>
              <a:t>Por otro lado, una prevalencia de recibos a personas físicas sugiere una zona predominantemente residencial, posiblemente con una alta densidad de viviendas o de propiedad privada.</a:t>
            </a:r>
          </a:p>
          <a:p>
            <a:pPr algn="l"/>
            <a:endParaRPr lang="es-ES_tradnl" sz="900" dirty="0"/>
          </a:p>
        </p:txBody>
      </p:sp>
      <p:sp>
        <p:nvSpPr>
          <p:cNvPr id="4" name="Marcador de número de diapositiva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id-ID" sz="1200" b="0" i="0" u="none" strike="noStrike" cap="none" smtClean="0">
                <a:solidFill>
                  <a:schemeClr val="dk1"/>
                </a:solidFill>
                <a:latin typeface="Arial"/>
                <a:ea typeface="Arial"/>
                <a:cs typeface="Arial"/>
                <a:sym typeface="Arial"/>
              </a:rPr>
              <a:t>24</a:t>
            </a:fld>
            <a:endParaRPr lang="id-ID"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42636328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buFont typeface="+mj-lt"/>
              <a:buAutoNum type="arabicPeriod"/>
            </a:pPr>
            <a:r>
              <a:rPr lang="es-ES" sz="900" b="1" i="1" u="none" strike="noStrike" dirty="0">
                <a:solidFill>
                  <a:srgbClr val="0D0D0D"/>
                </a:solidFill>
                <a:effectLst/>
                <a:latin typeface="Söhne"/>
              </a:rPr>
              <a:t>CAMPANAR</a:t>
            </a:r>
            <a:r>
              <a:rPr lang="es-ES" sz="900" b="0" i="1" u="none" strike="noStrike" dirty="0">
                <a:solidFill>
                  <a:srgbClr val="0D0D0D"/>
                </a:solidFill>
                <a:effectLst/>
                <a:latin typeface="Söhne"/>
              </a:rPr>
              <a:t>: Esta podría ser una señal de </a:t>
            </a:r>
            <a:r>
              <a:rPr lang="es-ES" sz="900" b="1" i="1" u="none" strike="noStrike" dirty="0">
                <a:solidFill>
                  <a:srgbClr val="0D0D0D"/>
                </a:solidFill>
                <a:effectLst/>
                <a:latin typeface="Söhne"/>
              </a:rPr>
              <a:t>gentrificación</a:t>
            </a:r>
            <a:r>
              <a:rPr lang="es-ES" sz="900" b="0" i="1" u="none" strike="noStrike" dirty="0">
                <a:solidFill>
                  <a:srgbClr val="0D0D0D"/>
                </a:solidFill>
                <a:effectLst/>
                <a:latin typeface="Söhne"/>
              </a:rPr>
              <a:t>, donde áreas anteriormente más accesibles o desatendidas comienzan a atraer inversión y, por ende, se incrementa la demanda de vivienda. Este proceso puede llevar a un aumento en el precio de las propiedades mientras los impuestos todavía no reflejan las mejoras y aumentos de valor.   </a:t>
            </a:r>
            <a:br>
              <a:rPr lang="es-ES" sz="900" b="0" i="1" u="none" strike="noStrike" dirty="0">
                <a:solidFill>
                  <a:srgbClr val="0D0D0D"/>
                </a:solidFill>
                <a:effectLst/>
                <a:latin typeface="Söhne"/>
              </a:rPr>
            </a:br>
            <a:br>
              <a:rPr lang="es-ES" sz="900" b="0" i="1" u="none" strike="noStrike" dirty="0">
                <a:solidFill>
                  <a:srgbClr val="0D0D0D"/>
                </a:solidFill>
                <a:effectLst/>
                <a:latin typeface="Söhne"/>
              </a:rPr>
            </a:br>
            <a:r>
              <a:rPr lang="es-ES" sz="900" b="1" i="1" u="none" strike="noStrike" dirty="0">
                <a:solidFill>
                  <a:srgbClr val="0D0D0D"/>
                </a:solidFill>
                <a:effectLst/>
                <a:latin typeface="Söhne"/>
              </a:rPr>
              <a:t>Expectativas de crecimiento futuro</a:t>
            </a:r>
            <a:r>
              <a:rPr lang="es-ES" sz="900" b="0" i="1" u="none" strike="noStrike" dirty="0">
                <a:solidFill>
                  <a:srgbClr val="0D0D0D"/>
                </a:solidFill>
                <a:effectLst/>
                <a:latin typeface="Söhne"/>
              </a:rPr>
              <a:t>: Los inversores podrían estar anticipando un crecimiento futuro en estas áreas debido a proyectos planificados o rumores de futuras mejoras. Esto puede llevar a una especulación que incremente los precios de la vivienda antes de que los impuestos alcancen a ajustarse.</a:t>
            </a:r>
          </a:p>
          <a:p>
            <a:pPr algn="l">
              <a:buFont typeface="+mj-lt"/>
              <a:buAutoNum type="arabicPeriod"/>
            </a:pPr>
            <a:endParaRPr lang="es-ES" b="0" i="0" u="none" strike="noStrike" dirty="0">
              <a:solidFill>
                <a:srgbClr val="0D0D0D"/>
              </a:solidFill>
              <a:effectLst/>
              <a:latin typeface="Söhne"/>
            </a:endParaRPr>
          </a:p>
        </p:txBody>
      </p:sp>
      <p:sp>
        <p:nvSpPr>
          <p:cNvPr id="4" name="Marcador de número de diapositiva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id-ID" sz="1200" b="0" i="0" u="none" strike="noStrike" cap="none" smtClean="0">
                <a:solidFill>
                  <a:schemeClr val="dk1"/>
                </a:solidFill>
                <a:latin typeface="Arial"/>
                <a:ea typeface="Arial"/>
                <a:cs typeface="Arial"/>
                <a:sym typeface="Arial"/>
              </a:rPr>
              <a:t>25</a:t>
            </a:fld>
            <a:endParaRPr lang="id-ID"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71793613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endParaRPr lang="es-ES_tradnl" sz="900" dirty="0"/>
          </a:p>
        </p:txBody>
      </p:sp>
      <p:sp>
        <p:nvSpPr>
          <p:cNvPr id="4" name="Marcador de número de diapositiva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id-ID" sz="1200" b="0" i="0" u="none" strike="noStrike" cap="none" smtClean="0">
                <a:solidFill>
                  <a:schemeClr val="dk1"/>
                </a:solidFill>
                <a:latin typeface="Arial"/>
                <a:ea typeface="Arial"/>
                <a:cs typeface="Arial"/>
                <a:sym typeface="Arial"/>
              </a:rPr>
              <a:t>26</a:t>
            </a:fld>
            <a:endParaRPr lang="id-ID"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47675848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2" name="Google Shape;122;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3" name="Google Shape;123;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id-ID"/>
              <a:t>27</a:t>
            </a:fld>
            <a:endParaRPr/>
          </a:p>
        </p:txBody>
      </p:sp>
    </p:spTree>
    <p:extLst>
      <p:ext uri="{BB962C8B-B14F-4D97-AF65-F5344CB8AC3E}">
        <p14:creationId xmlns:p14="http://schemas.microsoft.com/office/powerpoint/2010/main" val="67812836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9"/>
        <p:cNvGrpSpPr/>
        <p:nvPr/>
      </p:nvGrpSpPr>
      <p:grpSpPr>
        <a:xfrm>
          <a:off x="0" y="0"/>
          <a:ext cx="0" cy="0"/>
          <a:chOff x="0" y="0"/>
          <a:chExt cx="0" cy="0"/>
        </a:xfrm>
      </p:grpSpPr>
      <p:sp>
        <p:nvSpPr>
          <p:cNvPr id="630" name="Google Shape;630;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31" name="Google Shape;631;p1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32" name="Google Shape;632;p1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id-ID"/>
              <a:t>28</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5"/>
        <p:cNvGrpSpPr/>
        <p:nvPr/>
      </p:nvGrpSpPr>
      <p:grpSpPr>
        <a:xfrm>
          <a:off x="0" y="0"/>
          <a:ext cx="0" cy="0"/>
          <a:chOff x="0" y="0"/>
          <a:chExt cx="0" cy="0"/>
        </a:xfrm>
      </p:grpSpPr>
      <p:sp>
        <p:nvSpPr>
          <p:cNvPr id="976" name="Google Shape;976;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77" name="Google Shape;977;p2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78" name="Google Shape;978;p2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id-ID"/>
              <a:t>29</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2" name="Google Shape;122;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3" name="Google Shape;123;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id-ID"/>
              <a:t>3</a:t>
            </a:fld>
            <a:endParaRPr/>
          </a:p>
        </p:txBody>
      </p:sp>
    </p:spTree>
    <p:extLst>
      <p:ext uri="{BB962C8B-B14F-4D97-AF65-F5344CB8AC3E}">
        <p14:creationId xmlns:p14="http://schemas.microsoft.com/office/powerpoint/2010/main" val="27196968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90" name="Google Shape;490;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91" name="Google Shape;491;p1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id-ID"/>
              <a:t>4</a:t>
            </a:fld>
            <a:endParaRPr/>
          </a:p>
        </p:txBody>
      </p:sp>
    </p:spTree>
    <p:extLst>
      <p:ext uri="{BB962C8B-B14F-4D97-AF65-F5344CB8AC3E}">
        <p14:creationId xmlns:p14="http://schemas.microsoft.com/office/powerpoint/2010/main" val="15344783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2" name="Google Shape;122;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3" name="Google Shape;123;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id-ID"/>
              <a:t>5</a:t>
            </a:fld>
            <a:endParaRPr/>
          </a:p>
        </p:txBody>
      </p:sp>
    </p:spTree>
    <p:extLst>
      <p:ext uri="{BB962C8B-B14F-4D97-AF65-F5344CB8AC3E}">
        <p14:creationId xmlns:p14="http://schemas.microsoft.com/office/powerpoint/2010/main" val="13899342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1" name="Google Shape;371;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s-ES" sz="900" b="0" i="1" u="none" strike="noStrike" dirty="0">
                <a:solidFill>
                  <a:srgbClr val="0D0D0D"/>
                </a:solidFill>
                <a:effectLst/>
                <a:highlight>
                  <a:srgbClr val="FFFFFF"/>
                </a:highlight>
                <a:latin typeface="Arial" panose="020B0604020202020204" pitchFamily="34" charset="0"/>
                <a:cs typeface="Arial" panose="020B0604020202020204" pitchFamily="34" charset="0"/>
              </a:rPr>
              <a:t>El IPV (Índice de Precios de Vivienda) mide la evolución de los precios de compra de viviendas en un área geográfica determinada durante un período específico. Este índice es crucial para entender las tendencias del mercado inmobiliario.</a:t>
            </a:r>
            <a:endParaRPr sz="900" i="1" dirty="0">
              <a:latin typeface="Arial" panose="020B0604020202020204" pitchFamily="34" charset="0"/>
              <a:cs typeface="Arial" panose="020B0604020202020204" pitchFamily="34" charset="0"/>
            </a:endParaRPr>
          </a:p>
        </p:txBody>
      </p:sp>
      <p:sp>
        <p:nvSpPr>
          <p:cNvPr id="372" name="Google Shape;372;p1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id-ID"/>
              <a:t>6</a:t>
            </a:fld>
            <a:endParaRPr/>
          </a:p>
        </p:txBody>
      </p:sp>
    </p:spTree>
    <p:extLst>
      <p:ext uri="{BB962C8B-B14F-4D97-AF65-F5344CB8AC3E}">
        <p14:creationId xmlns:p14="http://schemas.microsoft.com/office/powerpoint/2010/main" val="23236320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1" name="Google Shape;371;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s-ES" sz="900" b="0" i="1" u="none" strike="noStrike" dirty="0">
                <a:solidFill>
                  <a:srgbClr val="0D0D0D"/>
                </a:solidFill>
                <a:effectLst/>
                <a:highlight>
                  <a:srgbClr val="FFFFFF"/>
                </a:highlight>
                <a:latin typeface="Arial" panose="020B0604020202020204" pitchFamily="34" charset="0"/>
                <a:cs typeface="Arial" panose="020B0604020202020204" pitchFamily="34" charset="0"/>
              </a:rPr>
              <a:t>El IPV (Índice de Precios de Vivienda) mide la evolución de los precios de compra de viviendas en un área geográfica determinada durante un período específico. Este índice es crucial para entender las tendencias del mercado inmobiliario.</a:t>
            </a:r>
            <a:endParaRPr sz="900" i="1" dirty="0">
              <a:latin typeface="Arial" panose="020B0604020202020204" pitchFamily="34" charset="0"/>
              <a:cs typeface="Arial" panose="020B0604020202020204" pitchFamily="34" charset="0"/>
            </a:endParaRPr>
          </a:p>
        </p:txBody>
      </p:sp>
      <p:sp>
        <p:nvSpPr>
          <p:cNvPr id="372" name="Google Shape;372;p1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id-ID"/>
              <a:t>7</a:t>
            </a:fld>
            <a:endParaRPr/>
          </a:p>
        </p:txBody>
      </p:sp>
    </p:spTree>
    <p:extLst>
      <p:ext uri="{BB962C8B-B14F-4D97-AF65-F5344CB8AC3E}">
        <p14:creationId xmlns:p14="http://schemas.microsoft.com/office/powerpoint/2010/main" val="27795366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1" name="Google Shape;371;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s-ES" sz="900" b="0" i="1" u="none" strike="noStrike" dirty="0">
                <a:solidFill>
                  <a:srgbClr val="0D0D0D"/>
                </a:solidFill>
                <a:effectLst/>
                <a:highlight>
                  <a:srgbClr val="FFFFFF"/>
                </a:highlight>
                <a:latin typeface="+mj-lt"/>
              </a:rPr>
              <a:t>El IPV (Índice de Precios de Vivienda) mide la evolución de los precios de compra de viviendas en un área geográfica determinada durante un período específico. Este índice es crucial para entender las tendencias del mercado inmobiliario.</a:t>
            </a:r>
            <a:endParaRPr sz="900" i="1" dirty="0">
              <a:latin typeface="+mj-lt"/>
            </a:endParaRPr>
          </a:p>
        </p:txBody>
      </p:sp>
      <p:sp>
        <p:nvSpPr>
          <p:cNvPr id="372" name="Google Shape;372;p1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id-ID"/>
              <a:t>8</a:t>
            </a:fld>
            <a:endParaRPr/>
          </a:p>
        </p:txBody>
      </p:sp>
    </p:spTree>
    <p:extLst>
      <p:ext uri="{BB962C8B-B14F-4D97-AF65-F5344CB8AC3E}">
        <p14:creationId xmlns:p14="http://schemas.microsoft.com/office/powerpoint/2010/main" val="1115933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sz="900" dirty="0"/>
          </a:p>
        </p:txBody>
      </p:sp>
      <p:sp>
        <p:nvSpPr>
          <p:cNvPr id="4" name="Marcador de número de diapositiva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id-ID" sz="1200" b="0" i="0" u="none" strike="noStrike" cap="none" smtClean="0">
                <a:solidFill>
                  <a:schemeClr val="dk1"/>
                </a:solidFill>
                <a:latin typeface="Arial"/>
                <a:ea typeface="Arial"/>
                <a:cs typeface="Arial"/>
                <a:sym typeface="Arial"/>
              </a:rPr>
              <a:t>9</a:t>
            </a:fld>
            <a:endParaRPr lang="id-ID"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8814384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lide 1">
  <p:cSld name="Slide 1">
    <p:spTree>
      <p:nvGrpSpPr>
        <p:cNvPr id="1" name="Shape 15"/>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lide 10" type="vertTx">
  <p:cSld name="VERTICAL_TEXT">
    <p:spTree>
      <p:nvGrpSpPr>
        <p:cNvPr id="1" name="Shape 68"/>
        <p:cNvGrpSpPr/>
        <p:nvPr/>
      </p:nvGrpSpPr>
      <p:grpSpPr>
        <a:xfrm>
          <a:off x="0" y="0"/>
          <a:ext cx="0" cy="0"/>
          <a:chOff x="0" y="0"/>
          <a:chExt cx="0" cy="0"/>
        </a:xfrm>
      </p:grpSpPr>
      <p:sp>
        <p:nvSpPr>
          <p:cNvPr id="69" name="Google Shape;69;p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1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1" name="Google Shape;71;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id-ID"/>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lide 11" type="vertTitleAndTx">
  <p:cSld name="VERTICAL_TITLE_AND_VERTICAL_TEXT">
    <p:spTree>
      <p:nvGrpSpPr>
        <p:cNvPr id="1" name="Shape 74"/>
        <p:cNvGrpSpPr/>
        <p:nvPr/>
      </p:nvGrpSpPr>
      <p:grpSpPr>
        <a:xfrm>
          <a:off x="0" y="0"/>
          <a:ext cx="0" cy="0"/>
          <a:chOff x="0" y="0"/>
          <a:chExt cx="0" cy="0"/>
        </a:xfrm>
      </p:grpSpPr>
      <p:sp>
        <p:nvSpPr>
          <p:cNvPr id="75" name="Google Shape;75;p1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1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7" name="Google Shape;77;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id-ID"/>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lide 2" type="obj">
  <p:cSld name="OBJECT">
    <p:spTree>
      <p:nvGrpSpPr>
        <p:cNvPr id="1" name="Shape 16"/>
        <p:cNvGrpSpPr/>
        <p:nvPr/>
      </p:nvGrpSpPr>
      <p:grpSpPr>
        <a:xfrm>
          <a:off x="0" y="0"/>
          <a:ext cx="0" cy="0"/>
          <a:chOff x="0" y="0"/>
          <a:chExt cx="0" cy="0"/>
        </a:xfrm>
      </p:grpSpPr>
      <p:sp>
        <p:nvSpPr>
          <p:cNvPr id="17" name="Google Shape;17;p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8" name="Google Shape;18;p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9" name="Google Shape;19;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id-ID"/>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lide 7" type="blank">
  <p:cSld name="BLANK">
    <p:spTree>
      <p:nvGrpSpPr>
        <p:cNvPr id="1" name="Shape 22"/>
        <p:cNvGrpSpPr/>
        <p:nvPr/>
      </p:nvGrpSpPr>
      <p:grpSpPr>
        <a:xfrm>
          <a:off x="0" y="0"/>
          <a:ext cx="0" cy="0"/>
          <a:chOff x="0" y="0"/>
          <a:chExt cx="0" cy="0"/>
        </a:xfrm>
      </p:grpSpPr>
      <p:sp>
        <p:nvSpPr>
          <p:cNvPr id="23" name="Google Shape;23;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 name="Google Shape;24;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id-ID"/>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lide 3" type="secHead">
  <p:cSld name="SECTION_HEADER">
    <p:spTree>
      <p:nvGrpSpPr>
        <p:cNvPr id="1" name="Shape 26"/>
        <p:cNvGrpSpPr/>
        <p:nvPr/>
      </p:nvGrpSpPr>
      <p:grpSpPr>
        <a:xfrm>
          <a:off x="0" y="0"/>
          <a:ext cx="0" cy="0"/>
          <a:chOff x="0" y="0"/>
          <a:chExt cx="0" cy="0"/>
        </a:xfrm>
      </p:grpSpPr>
      <p:sp>
        <p:nvSpPr>
          <p:cNvPr id="27" name="Google Shape;27;p5"/>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6000"/>
              <a:buFont typeface="Century Gothic"/>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8" name="Google Shape;28;p5"/>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29" name="Google Shape;29;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id-ID"/>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lide 4" type="twoObj">
  <p:cSld name="TWO_OBJECTS">
    <p:spTree>
      <p:nvGrpSpPr>
        <p:cNvPr id="1" name="Shape 32"/>
        <p:cNvGrpSpPr/>
        <p:nvPr/>
      </p:nvGrpSpPr>
      <p:grpSpPr>
        <a:xfrm>
          <a:off x="0" y="0"/>
          <a:ext cx="0" cy="0"/>
          <a:chOff x="0" y="0"/>
          <a:chExt cx="0" cy="0"/>
        </a:xfrm>
      </p:grpSpPr>
      <p:sp>
        <p:nvSpPr>
          <p:cNvPr id="33" name="Google Shape;33;p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4" name="Google Shape;34;p6"/>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5" name="Google Shape;35;p6"/>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 name="Google Shape;36;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 name="Google Shape;37;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id-ID"/>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lide 5" type="twoTxTwoObj">
  <p:cSld name="TWO_OBJECTS_WITH_TEXT">
    <p:spTree>
      <p:nvGrpSpPr>
        <p:cNvPr id="1" name="Shape 39"/>
        <p:cNvGrpSpPr/>
        <p:nvPr/>
      </p:nvGrpSpPr>
      <p:grpSpPr>
        <a:xfrm>
          <a:off x="0" y="0"/>
          <a:ext cx="0" cy="0"/>
          <a:chOff x="0" y="0"/>
          <a:chExt cx="0" cy="0"/>
        </a:xfrm>
      </p:grpSpPr>
      <p:sp>
        <p:nvSpPr>
          <p:cNvPr id="40" name="Google Shape;40;p7"/>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1" name="Google Shape;41;p7"/>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2" name="Google Shape;42;p7"/>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3" name="Google Shape;43;p7"/>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4" name="Google Shape;44;p7"/>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5" name="Google Shape;45;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 name="Google Shape;46;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id-ID"/>
              <a:t>‹Nº›</a:t>
            </a:fld>
            <a:endParaRPr/>
          </a:p>
        </p:txBody>
      </p:sp>
      <p:sp>
        <p:nvSpPr>
          <p:cNvPr id="48" name="Google Shape;48;p7"/>
          <p:cNvSpPr/>
          <p:nvPr/>
        </p:nvSpPr>
        <p:spPr>
          <a:xfrm>
            <a:off x="6572628" y="6412075"/>
            <a:ext cx="775136" cy="2308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id-ID" sz="100">
                <a:solidFill>
                  <a:srgbClr val="F2F2F2"/>
                </a:solidFill>
                <a:latin typeface="Calibri"/>
                <a:ea typeface="Calibri"/>
                <a:cs typeface="Calibri"/>
                <a:sym typeface="Calibri"/>
              </a:rPr>
              <a:t>PPT模板下载：www.1ppt.com/moban/          行业PPT模板：www.1ppt.com/hangye/ </a:t>
            </a:r>
            <a:endParaRPr/>
          </a:p>
          <a:p>
            <a:pPr marL="0" marR="0" lvl="0" indent="0" algn="l" rtl="0">
              <a:spcBef>
                <a:spcPts val="0"/>
              </a:spcBef>
              <a:spcAft>
                <a:spcPts val="0"/>
              </a:spcAft>
              <a:buNone/>
            </a:pPr>
            <a:r>
              <a:rPr lang="id-ID" sz="100">
                <a:solidFill>
                  <a:srgbClr val="F2F2F2"/>
                </a:solidFill>
                <a:latin typeface="Calibri"/>
                <a:ea typeface="Calibri"/>
                <a:cs typeface="Calibri"/>
                <a:sym typeface="Calibri"/>
              </a:rPr>
              <a:t>节日PPT模板：www.1ppt.com/jieri/          PPT素材：www.1ppt.com/sucai/</a:t>
            </a:r>
            <a:endParaRPr/>
          </a:p>
          <a:p>
            <a:pPr marL="0" marR="0" lvl="0" indent="0" algn="l" rtl="0">
              <a:spcBef>
                <a:spcPts val="0"/>
              </a:spcBef>
              <a:spcAft>
                <a:spcPts val="0"/>
              </a:spcAft>
              <a:buNone/>
            </a:pPr>
            <a:r>
              <a:rPr lang="id-ID" sz="100">
                <a:solidFill>
                  <a:srgbClr val="F2F2F2"/>
                </a:solidFill>
                <a:latin typeface="Calibri"/>
                <a:ea typeface="Calibri"/>
                <a:cs typeface="Calibri"/>
                <a:sym typeface="Calibri"/>
              </a:rPr>
              <a:t>PPT背景图片：www.1ppt.com/beijing/        PPT图表：www.1ppt.com/tubiao/      </a:t>
            </a:r>
            <a:endParaRPr/>
          </a:p>
          <a:p>
            <a:pPr marL="0" marR="0" lvl="0" indent="0" algn="l" rtl="0">
              <a:spcBef>
                <a:spcPts val="0"/>
              </a:spcBef>
              <a:spcAft>
                <a:spcPts val="0"/>
              </a:spcAft>
              <a:buNone/>
            </a:pPr>
            <a:r>
              <a:rPr lang="id-ID" sz="100">
                <a:solidFill>
                  <a:srgbClr val="F2F2F2"/>
                </a:solidFill>
                <a:latin typeface="Calibri"/>
                <a:ea typeface="Calibri"/>
                <a:cs typeface="Calibri"/>
                <a:sym typeface="Calibri"/>
              </a:rPr>
              <a:t>精美PPT下载：www.1ppt.com/xiazai/         PPT教程： www.1ppt.com/powerpoint/      </a:t>
            </a:r>
            <a:endParaRPr/>
          </a:p>
          <a:p>
            <a:pPr marL="0" marR="0" lvl="0" indent="0" algn="l" rtl="0">
              <a:spcBef>
                <a:spcPts val="0"/>
              </a:spcBef>
              <a:spcAft>
                <a:spcPts val="0"/>
              </a:spcAft>
              <a:buNone/>
            </a:pPr>
            <a:r>
              <a:rPr lang="id-ID" sz="100">
                <a:solidFill>
                  <a:srgbClr val="F2F2F2"/>
                </a:solidFill>
                <a:latin typeface="Calibri"/>
                <a:ea typeface="Calibri"/>
                <a:cs typeface="Calibri"/>
                <a:sym typeface="Calibri"/>
              </a:rPr>
              <a:t>PPT课件：www.1ppt.com/kejian/             字体下载：www.1ppt.com/ziti/</a:t>
            </a:r>
            <a:endParaRPr/>
          </a:p>
          <a:p>
            <a:pPr marL="0" marR="0" lvl="0" indent="0" algn="l" rtl="0">
              <a:spcBef>
                <a:spcPts val="0"/>
              </a:spcBef>
              <a:spcAft>
                <a:spcPts val="0"/>
              </a:spcAft>
              <a:buNone/>
            </a:pPr>
            <a:r>
              <a:rPr lang="id-ID" sz="100">
                <a:solidFill>
                  <a:srgbClr val="F2F2F2"/>
                </a:solidFill>
                <a:latin typeface="Calibri"/>
                <a:ea typeface="Calibri"/>
                <a:cs typeface="Calibri"/>
                <a:sym typeface="Calibri"/>
              </a:rPr>
              <a:t>工作总结PPT：www.1ppt.com/xiazai/zongjie/ 工作计划：www.1ppt.com/xiazai/jihua/</a:t>
            </a:r>
            <a:endParaRPr/>
          </a:p>
          <a:p>
            <a:pPr marL="0" marR="0" lvl="0" indent="0" algn="l" rtl="0">
              <a:spcBef>
                <a:spcPts val="0"/>
              </a:spcBef>
              <a:spcAft>
                <a:spcPts val="0"/>
              </a:spcAft>
              <a:buNone/>
            </a:pPr>
            <a:r>
              <a:rPr lang="id-ID" sz="100">
                <a:solidFill>
                  <a:srgbClr val="F2F2F2"/>
                </a:solidFill>
                <a:latin typeface="Calibri"/>
                <a:ea typeface="Calibri"/>
                <a:cs typeface="Calibri"/>
                <a:sym typeface="Calibri"/>
              </a:rPr>
              <a:t>商务PPT模板：www.1ppt.com/moban/shangwu/  个人简历PPT：www.1ppt.com/xiazai/jianli/  </a:t>
            </a:r>
            <a:endParaRPr/>
          </a:p>
          <a:p>
            <a:pPr marL="0" marR="0" lvl="0" indent="0" algn="l" rtl="0">
              <a:spcBef>
                <a:spcPts val="0"/>
              </a:spcBef>
              <a:spcAft>
                <a:spcPts val="0"/>
              </a:spcAft>
              <a:buNone/>
            </a:pPr>
            <a:r>
              <a:rPr lang="id-ID" sz="100">
                <a:solidFill>
                  <a:srgbClr val="F2F2F2"/>
                </a:solidFill>
                <a:latin typeface="Calibri"/>
                <a:ea typeface="Calibri"/>
                <a:cs typeface="Calibri"/>
                <a:sym typeface="Calibri"/>
              </a:rPr>
              <a:t>毕业答辩PPT：www.1ppt.com/xiazai/dabian/  工作汇报PPT：www.1ppt.com/xiazai/huibao/    </a:t>
            </a:r>
            <a:endParaRPr/>
          </a:p>
          <a:p>
            <a:pPr marL="0" marR="0" lvl="0" indent="0" algn="l" rtl="0">
              <a:spcBef>
                <a:spcPts val="0"/>
              </a:spcBef>
              <a:spcAft>
                <a:spcPts val="0"/>
              </a:spcAft>
              <a:buNone/>
            </a:pPr>
            <a:r>
              <a:rPr lang="id-ID" sz="100">
                <a:solidFill>
                  <a:srgbClr val="F2F2F2"/>
                </a:solidFill>
                <a:latin typeface="Calibri"/>
                <a:ea typeface="Calibri"/>
                <a:cs typeface="Calibri"/>
                <a:sym typeface="Calibri"/>
              </a:rPr>
              <a:t> </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lide 6" type="titleOnly">
  <p:cSld name="TITLE_ONLY">
    <p:spTree>
      <p:nvGrpSpPr>
        <p:cNvPr id="1" name="Shape 49"/>
        <p:cNvGrpSpPr/>
        <p:nvPr/>
      </p:nvGrpSpPr>
      <p:grpSpPr>
        <a:xfrm>
          <a:off x="0" y="0"/>
          <a:ext cx="0" cy="0"/>
          <a:chOff x="0" y="0"/>
          <a:chExt cx="0" cy="0"/>
        </a:xfrm>
      </p:grpSpPr>
      <p:sp>
        <p:nvSpPr>
          <p:cNvPr id="50" name="Google Shape;50;p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id-ID"/>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lide 8" type="objTx">
  <p:cSld name="OBJECT_WITH_CAPTION_TEXT">
    <p:spTree>
      <p:nvGrpSpPr>
        <p:cNvPr id="1" name="Shape 54"/>
        <p:cNvGrpSpPr/>
        <p:nvPr/>
      </p:nvGrpSpPr>
      <p:grpSpPr>
        <a:xfrm>
          <a:off x="0" y="0"/>
          <a:ext cx="0" cy="0"/>
          <a:chOff x="0" y="0"/>
          <a:chExt cx="0" cy="0"/>
        </a:xfrm>
      </p:grpSpPr>
      <p:sp>
        <p:nvSpPr>
          <p:cNvPr id="55" name="Google Shape;55;p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3200"/>
              <a:buFont typeface="Century Gothic"/>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57" name="Google Shape;57;p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58" name="Google Shape;58;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id-ID"/>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lide 9" type="picTx">
  <p:cSld name="PICTURE_WITH_CAPTION_TEXT">
    <p:spTree>
      <p:nvGrpSpPr>
        <p:cNvPr id="1" name="Shape 61"/>
        <p:cNvGrpSpPr/>
        <p:nvPr/>
      </p:nvGrpSpPr>
      <p:grpSpPr>
        <a:xfrm>
          <a:off x="0" y="0"/>
          <a:ext cx="0" cy="0"/>
          <a:chOff x="0" y="0"/>
          <a:chExt cx="0" cy="0"/>
        </a:xfrm>
      </p:grpSpPr>
      <p:sp>
        <p:nvSpPr>
          <p:cNvPr id="62" name="Google Shape;62;p1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3200"/>
              <a:buFont typeface="Century Gothic"/>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10"/>
          <p:cNvSpPr>
            <a:spLocks noGrp="1"/>
          </p:cNvSpPr>
          <p:nvPr>
            <p:ph type="pic" idx="2"/>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entury Gothic"/>
                <a:ea typeface="Century Gothic"/>
                <a:cs typeface="Century Gothic"/>
                <a:sym typeface="Century Gothic"/>
              </a:defRPr>
            </a:lvl9pPr>
          </a:lstStyle>
          <a:p>
            <a:endParaRPr/>
          </a:p>
        </p:txBody>
      </p:sp>
      <p:sp>
        <p:nvSpPr>
          <p:cNvPr id="64" name="Google Shape;64;p1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5" name="Google Shape;65;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id-ID"/>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rgbClr val="FFFFFF">
                <a:alpha val="27843"/>
              </a:srgbClr>
            </a:gs>
            <a:gs pos="100000">
              <a:srgbClr val="BFBFBF"/>
            </a:gs>
          </a:gsLst>
          <a:path path="circle">
            <a:fillToRect l="50000" t="50000" r="50000" b="50000"/>
          </a:path>
          <a:tileRect/>
        </a:gra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dk1"/>
              </a:buClr>
              <a:buSzPts val="4400"/>
              <a:buFont typeface="Century Gothic"/>
              <a:buNone/>
              <a:defRPr sz="4400" b="0" i="0" u="none" strike="noStrike" cap="none">
                <a:solidFill>
                  <a:schemeClr val="dk1"/>
                </a:solidFill>
                <a:latin typeface="Century Gothic"/>
                <a:ea typeface="Century Gothic"/>
                <a:cs typeface="Century Gothic"/>
                <a:sym typeface="Century Gothic"/>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entury Gothic"/>
                <a:ea typeface="Century Gothic"/>
                <a:cs typeface="Century Gothic"/>
                <a:sym typeface="Century Gothic"/>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entury Gothic"/>
                <a:ea typeface="Century Gothic"/>
                <a:cs typeface="Century Gothic"/>
                <a:sym typeface="Century Gothic"/>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12" name="Google Shape;12;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2pPr>
            <a:lvl3pPr marR="0" lvl="2"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3pPr>
            <a:lvl4pPr marR="0" lvl="3"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4pPr>
            <a:lvl5pPr marR="0" lvl="4"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5pPr>
            <a:lvl6pPr marR="0" lvl="5"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6pPr>
            <a:lvl7pPr marR="0" lvl="6"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7pPr>
            <a:lvl8pPr marR="0" lvl="7"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8pPr>
            <a:lvl9pPr marR="0" lvl="8"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13" name="Google Shape;13;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2pPr>
            <a:lvl3pPr marR="0" lvl="2"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3pPr>
            <a:lvl4pPr marR="0" lvl="3"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4pPr>
            <a:lvl5pPr marR="0" lvl="4"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5pPr>
            <a:lvl6pPr marR="0" lvl="5"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6pPr>
            <a:lvl7pPr marR="0" lvl="6"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7pPr>
            <a:lvl8pPr marR="0" lvl="7"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8pPr>
            <a:lvl9pPr marR="0" lvl="8"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14" name="Google Shape;14;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Arial"/>
                <a:ea typeface="Arial"/>
                <a:cs typeface="Arial"/>
                <a:sym typeface="Arial"/>
              </a:defRPr>
            </a:lvl1pPr>
            <a:lvl2pPr marL="0" marR="0" lvl="1" indent="0" algn="r" rtl="0">
              <a:spcBef>
                <a:spcPts val="0"/>
              </a:spcBef>
              <a:buNone/>
              <a:defRPr sz="1200" b="0" i="0" u="none" strike="noStrike" cap="none">
                <a:solidFill>
                  <a:srgbClr val="888888"/>
                </a:solidFill>
                <a:latin typeface="Arial"/>
                <a:ea typeface="Arial"/>
                <a:cs typeface="Arial"/>
                <a:sym typeface="Arial"/>
              </a:defRPr>
            </a:lvl2pPr>
            <a:lvl3pPr marL="0" marR="0" lvl="2" indent="0" algn="r" rtl="0">
              <a:spcBef>
                <a:spcPts val="0"/>
              </a:spcBef>
              <a:buNone/>
              <a:defRPr sz="1200" b="0" i="0" u="none" strike="noStrike" cap="none">
                <a:solidFill>
                  <a:srgbClr val="888888"/>
                </a:solidFill>
                <a:latin typeface="Arial"/>
                <a:ea typeface="Arial"/>
                <a:cs typeface="Arial"/>
                <a:sym typeface="Arial"/>
              </a:defRPr>
            </a:lvl3pPr>
            <a:lvl4pPr marL="0" marR="0" lvl="3" indent="0" algn="r" rtl="0">
              <a:spcBef>
                <a:spcPts val="0"/>
              </a:spcBef>
              <a:buNone/>
              <a:defRPr sz="1200" b="0" i="0" u="none" strike="noStrike" cap="none">
                <a:solidFill>
                  <a:srgbClr val="888888"/>
                </a:solidFill>
                <a:latin typeface="Arial"/>
                <a:ea typeface="Arial"/>
                <a:cs typeface="Arial"/>
                <a:sym typeface="Arial"/>
              </a:defRPr>
            </a:lvl4pPr>
            <a:lvl5pPr marL="0" marR="0" lvl="4" indent="0" algn="r" rtl="0">
              <a:spcBef>
                <a:spcPts val="0"/>
              </a:spcBef>
              <a:buNone/>
              <a:defRPr sz="1200" b="0" i="0" u="none" strike="noStrike" cap="none">
                <a:solidFill>
                  <a:srgbClr val="888888"/>
                </a:solidFill>
                <a:latin typeface="Arial"/>
                <a:ea typeface="Arial"/>
                <a:cs typeface="Arial"/>
                <a:sym typeface="Arial"/>
              </a:defRPr>
            </a:lvl5pPr>
            <a:lvl6pPr marL="0" marR="0" lvl="5" indent="0" algn="r" rtl="0">
              <a:spcBef>
                <a:spcPts val="0"/>
              </a:spcBef>
              <a:buNone/>
              <a:defRPr sz="1200" b="0" i="0" u="none" strike="noStrike" cap="none">
                <a:solidFill>
                  <a:srgbClr val="888888"/>
                </a:solidFill>
                <a:latin typeface="Arial"/>
                <a:ea typeface="Arial"/>
                <a:cs typeface="Arial"/>
                <a:sym typeface="Arial"/>
              </a:defRPr>
            </a:lvl6pPr>
            <a:lvl7pPr marL="0" marR="0" lvl="6" indent="0" algn="r" rtl="0">
              <a:spcBef>
                <a:spcPts val="0"/>
              </a:spcBef>
              <a:buNone/>
              <a:defRPr sz="1200" b="0" i="0" u="none" strike="noStrike" cap="none">
                <a:solidFill>
                  <a:srgbClr val="888888"/>
                </a:solidFill>
                <a:latin typeface="Arial"/>
                <a:ea typeface="Arial"/>
                <a:cs typeface="Arial"/>
                <a:sym typeface="Arial"/>
              </a:defRPr>
            </a:lvl7pPr>
            <a:lvl8pPr marL="0" marR="0" lvl="7" indent="0" algn="r" rtl="0">
              <a:spcBef>
                <a:spcPts val="0"/>
              </a:spcBef>
              <a:buNone/>
              <a:defRPr sz="1200" b="0" i="0" u="none" strike="noStrike" cap="none">
                <a:solidFill>
                  <a:srgbClr val="888888"/>
                </a:solidFill>
                <a:latin typeface="Arial"/>
                <a:ea typeface="Arial"/>
                <a:cs typeface="Arial"/>
                <a:sym typeface="Arial"/>
              </a:defRPr>
            </a:lvl8pPr>
            <a:lvl9pPr marL="0" marR="0" lvl="8" indent="0" algn="r" rtl="0">
              <a:spcBef>
                <a:spcPts val="0"/>
              </a:spcBef>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id-ID"/>
              <a:t>‹Nº›</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9.jpg"/></Relationships>
</file>

<file path=ppt/slides/_rels/slide1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1.jpg"/><Relationship Id="rId4" Type="http://schemas.openxmlformats.org/officeDocument/2006/relationships/image" Target="../media/image10.jpg"/></Relationships>
</file>

<file path=ppt/slides/_rels/slide1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2.jpg"/></Relationships>
</file>

<file path=ppt/slides/_rels/slide1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3.jpg"/></Relationships>
</file>

<file path=ppt/slides/_rels/slide1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4.jp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5.jpg"/></Relationships>
</file>

<file path=ppt/slides/_rels/slide1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6.jpg"/></Relationships>
</file>

<file path=ppt/slides/_rels/slide1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7.jpg"/></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21.jpg"/><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23.jpg"/><Relationship Id="rId4" Type="http://schemas.openxmlformats.org/officeDocument/2006/relationships/image" Target="../media/image22.png"/></Relationships>
</file>

<file path=ppt/slides/_rels/slide2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2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28.png"/></Relationships>
</file>

<file path=ppt/slides/_rels/slide2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22.png"/></Relationships>
</file>

<file path=ppt/slides/_rels/slide2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jpg"/></Relationships>
</file>

<file path=ppt/slides/_rels/slide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6.jpg"/></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jpg"/></Relationships>
</file>

<file path=ppt/slides/_rels/slide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8.jp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4"/>
        <p:cNvGrpSpPr/>
        <p:nvPr/>
      </p:nvGrpSpPr>
      <p:grpSpPr>
        <a:xfrm>
          <a:off x="0" y="0"/>
          <a:ext cx="0" cy="0"/>
          <a:chOff x="0" y="0"/>
          <a:chExt cx="0" cy="0"/>
        </a:xfrm>
      </p:grpSpPr>
      <p:pic>
        <p:nvPicPr>
          <p:cNvPr id="85" name="Google Shape;85;p13"/>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86" name="Google Shape;86;p13"/>
          <p:cNvSpPr/>
          <p:nvPr/>
        </p:nvSpPr>
        <p:spPr>
          <a:xfrm>
            <a:off x="6096000" y="0"/>
            <a:ext cx="6096000" cy="6858000"/>
          </a:xfrm>
          <a:prstGeom prst="rect">
            <a:avLst/>
          </a:prstGeom>
          <a:gradFill>
            <a:gsLst>
              <a:gs pos="0">
                <a:srgbClr val="C6C6C6"/>
              </a:gs>
              <a:gs pos="100000">
                <a:srgbClr val="EEEEEF"/>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entury Gothic"/>
              <a:ea typeface="Century Gothic"/>
              <a:cs typeface="Century Gothic"/>
              <a:sym typeface="Century Gothic"/>
            </a:endParaRPr>
          </a:p>
        </p:txBody>
      </p:sp>
      <p:sp>
        <p:nvSpPr>
          <p:cNvPr id="87" name="Google Shape;87;p13"/>
          <p:cNvSpPr txBox="1"/>
          <p:nvPr/>
        </p:nvSpPr>
        <p:spPr>
          <a:xfrm>
            <a:off x="5715000" y="2155231"/>
            <a:ext cx="5998029" cy="2140791"/>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id-ID" sz="8000" b="1" dirty="0">
                <a:solidFill>
                  <a:srgbClr val="3F3F3F"/>
                </a:solidFill>
                <a:latin typeface="Century Gothic"/>
                <a:ea typeface="Century Gothic"/>
                <a:cs typeface="Century Gothic"/>
                <a:sym typeface="Century Gothic"/>
              </a:rPr>
              <a:t>Real Estate </a:t>
            </a:r>
            <a:r>
              <a:rPr lang="id-ID" sz="6000" b="1" dirty="0">
                <a:solidFill>
                  <a:srgbClr val="3F3F3F"/>
                </a:solidFill>
                <a:latin typeface="Century Gothic"/>
                <a:ea typeface="Century Gothic"/>
                <a:cs typeface="Century Gothic"/>
                <a:sym typeface="Century Gothic"/>
              </a:rPr>
              <a:t>Valencia 2024</a:t>
            </a:r>
            <a:endParaRPr sz="8000" b="1" i="0" u="none" strike="noStrike" cap="none" dirty="0">
              <a:solidFill>
                <a:srgbClr val="3F3F3F"/>
              </a:solidFill>
              <a:latin typeface="Century Gothic"/>
              <a:ea typeface="Century Gothic"/>
              <a:cs typeface="Century Gothic"/>
              <a:sym typeface="Century Gothic"/>
            </a:endParaRPr>
          </a:p>
        </p:txBody>
      </p:sp>
      <p:sp>
        <p:nvSpPr>
          <p:cNvPr id="89" name="Google Shape;89;p13"/>
          <p:cNvSpPr/>
          <p:nvPr/>
        </p:nvSpPr>
        <p:spPr>
          <a:xfrm>
            <a:off x="8467344" y="4235170"/>
            <a:ext cx="3225588" cy="379798"/>
          </a:xfrm>
          <a:prstGeom prst="rect">
            <a:avLst/>
          </a:prstGeom>
          <a:noFill/>
          <a:ln>
            <a:noFill/>
          </a:ln>
        </p:spPr>
        <p:txBody>
          <a:bodyPr spcFirstLastPara="1" wrap="square" lIns="91425" tIns="45700" rIns="91425" bIns="45700" anchor="t" anchorCtr="0">
            <a:noAutofit/>
          </a:bodyPr>
          <a:lstStyle/>
          <a:p>
            <a:pPr marL="0" marR="0" lvl="0" indent="0" algn="r" rtl="0">
              <a:lnSpc>
                <a:spcPct val="150000"/>
              </a:lnSpc>
              <a:spcBef>
                <a:spcPts val="0"/>
              </a:spcBef>
              <a:spcAft>
                <a:spcPts val="0"/>
              </a:spcAft>
              <a:buNone/>
            </a:pPr>
            <a:r>
              <a:rPr lang="en-GB" sz="1400" b="0" i="0" u="none" strike="noStrike" cap="none" dirty="0">
                <a:solidFill>
                  <a:srgbClr val="595959"/>
                </a:solidFill>
                <a:latin typeface="Century Gothic"/>
                <a:ea typeface="Century Gothic"/>
                <a:cs typeface="Century Gothic"/>
                <a:sym typeface="Century Gothic"/>
              </a:rPr>
              <a:t>Exploratory Data Analysis</a:t>
            </a:r>
            <a:endParaRPr lang="en-GB" dirty="0"/>
          </a:p>
        </p:txBody>
      </p:sp>
      <p:sp>
        <p:nvSpPr>
          <p:cNvPr id="90" name="Google Shape;90;p13"/>
          <p:cNvSpPr txBox="1"/>
          <p:nvPr/>
        </p:nvSpPr>
        <p:spPr>
          <a:xfrm>
            <a:off x="5715000" y="5875263"/>
            <a:ext cx="6096000" cy="698717"/>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s-ES_tradnl" sz="2000" dirty="0">
                <a:solidFill>
                  <a:schemeClr val="bg1">
                    <a:lumMod val="50000"/>
                  </a:schemeClr>
                </a:solidFill>
                <a:latin typeface="Century Gothic"/>
                <a:ea typeface="Century Gothic"/>
                <a:cs typeface="Century Gothic"/>
                <a:sym typeface="Century Gothic"/>
              </a:rPr>
              <a:t>Francesc Roselló Peiró</a:t>
            </a:r>
            <a:endParaRPr lang="es-ES_tradnl" sz="2000" b="0" i="0" u="none" strike="noStrike" cap="none" dirty="0">
              <a:solidFill>
                <a:schemeClr val="bg1">
                  <a:lumMod val="50000"/>
                </a:schemeClr>
              </a:solidFill>
              <a:latin typeface="Century Gothic"/>
              <a:ea typeface="Century Gothic"/>
              <a:cs typeface="Century Gothic"/>
              <a:sym typeface="Century Gothic"/>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7"/>
                                        </p:tgtEl>
                                        <p:attrNameLst>
                                          <p:attrName>style.visibility</p:attrName>
                                        </p:attrNameLst>
                                      </p:cBhvr>
                                      <p:to>
                                        <p:strVal val="visible"/>
                                      </p:to>
                                    </p:set>
                                    <p:animEffect transition="in" filter="fade">
                                      <p:cBhvr>
                                        <p:cTn id="7" dur="1000"/>
                                        <p:tgtEl>
                                          <p:spTgt spid="87"/>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89"/>
                                        </p:tgtEl>
                                        <p:attrNameLst>
                                          <p:attrName>style.visibility</p:attrName>
                                        </p:attrNameLst>
                                      </p:cBhvr>
                                      <p:to>
                                        <p:strVal val="visible"/>
                                      </p:to>
                                    </p:set>
                                    <p:animEffect transition="in" filter="fade">
                                      <p:cBhvr>
                                        <p:cTn id="11" dur="500"/>
                                        <p:tgtEl>
                                          <p:spTgt spid="89"/>
                                        </p:tgtEl>
                                      </p:cBhvr>
                                    </p:animEffect>
                                  </p:childTnLst>
                                </p:cTn>
                              </p:par>
                            </p:childTnLst>
                          </p:cTn>
                        </p:par>
                        <p:par>
                          <p:cTn id="12" fill="hold">
                            <p:stCondLst>
                              <p:cond delay="1500"/>
                            </p:stCondLst>
                            <p:childTnLst>
                              <p:par>
                                <p:cTn id="13" presetID="10" presetClass="entr" presetSubtype="0" fill="hold" nodeType="afterEffect">
                                  <p:stCondLst>
                                    <p:cond delay="0"/>
                                  </p:stCondLst>
                                  <p:childTnLst>
                                    <p:set>
                                      <p:cBhvr>
                                        <p:cTn id="14" dur="1" fill="hold">
                                          <p:stCondLst>
                                            <p:cond delay="0"/>
                                          </p:stCondLst>
                                        </p:cTn>
                                        <p:tgtEl>
                                          <p:spTgt spid="90"/>
                                        </p:tgtEl>
                                        <p:attrNameLst>
                                          <p:attrName>style.visibility</p:attrName>
                                        </p:attrNameLst>
                                      </p:cBhvr>
                                      <p:to>
                                        <p:strVal val="visible"/>
                                      </p:to>
                                    </p:set>
                                    <p:animEffect transition="in" filter="fade">
                                      <p:cBhvr>
                                        <p:cTn id="15" dur="500"/>
                                        <p:tgtEl>
                                          <p:spTgt spid="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oogle Shape;85;p13">
            <a:extLst>
              <a:ext uri="{FF2B5EF4-FFF2-40B4-BE49-F238E27FC236}">
                <a16:creationId xmlns:a16="http://schemas.microsoft.com/office/drawing/2014/main" id="{DED9C9A2-6BC9-06B7-CBB3-B57DCE460564}"/>
              </a:ext>
            </a:extLst>
          </p:cNvPr>
          <p:cNvPicPr preferRelativeResize="0"/>
          <p:nvPr/>
        </p:nvPicPr>
        <p:blipFill rotWithShape="1">
          <a:blip r:embed="rId3">
            <a:clrChange>
              <a:clrFrom>
                <a:srgbClr val="F8F8F8"/>
              </a:clrFrom>
              <a:clrTo>
                <a:srgbClr val="F8F8F8">
                  <a:alpha val="0"/>
                </a:srgbClr>
              </a:clrTo>
            </a:clrChange>
            <a:alphaModFix amt="50000"/>
          </a:blip>
          <a:srcRect l="32553" r="58438"/>
          <a:stretch/>
        </p:blipFill>
        <p:spPr>
          <a:xfrm>
            <a:off x="0" y="0"/>
            <a:ext cx="1098368" cy="6858000"/>
          </a:xfrm>
          <a:prstGeom prst="rect">
            <a:avLst/>
          </a:prstGeom>
          <a:noFill/>
          <a:ln>
            <a:noFill/>
          </a:ln>
        </p:spPr>
      </p:pic>
      <p:grpSp>
        <p:nvGrpSpPr>
          <p:cNvPr id="5" name="Google Shape;426;p23">
            <a:extLst>
              <a:ext uri="{FF2B5EF4-FFF2-40B4-BE49-F238E27FC236}">
                <a16:creationId xmlns:a16="http://schemas.microsoft.com/office/drawing/2014/main" id="{372AFAFC-6AAE-652D-1DE5-EE5656FE77ED}"/>
              </a:ext>
            </a:extLst>
          </p:cNvPr>
          <p:cNvGrpSpPr/>
          <p:nvPr/>
        </p:nvGrpSpPr>
        <p:grpSpPr>
          <a:xfrm>
            <a:off x="2549504" y="181388"/>
            <a:ext cx="7092992" cy="762303"/>
            <a:chOff x="2605259" y="181388"/>
            <a:chExt cx="7092992" cy="762303"/>
          </a:xfrm>
        </p:grpSpPr>
        <p:sp>
          <p:nvSpPr>
            <p:cNvPr id="6" name="Google Shape;427;p23">
              <a:extLst>
                <a:ext uri="{FF2B5EF4-FFF2-40B4-BE49-F238E27FC236}">
                  <a16:creationId xmlns:a16="http://schemas.microsoft.com/office/drawing/2014/main" id="{376138F6-BB8F-B72E-E505-41A789109060}"/>
                </a:ext>
              </a:extLst>
            </p:cNvPr>
            <p:cNvSpPr txBox="1"/>
            <p:nvPr/>
          </p:nvSpPr>
          <p:spPr>
            <a:xfrm>
              <a:off x="2605259" y="181388"/>
              <a:ext cx="7092992" cy="420564"/>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s-ES_tradnl" sz="2600" dirty="0">
                  <a:solidFill>
                    <a:srgbClr val="3A3838"/>
                  </a:solidFill>
                  <a:latin typeface="Century Gothic"/>
                  <a:ea typeface="Century Gothic"/>
                  <a:cs typeface="Century Gothic"/>
                  <a:sym typeface="Century Gothic"/>
                </a:rPr>
                <a:t>Evolución Sector Inmobiliario en ESPAÑA</a:t>
              </a:r>
            </a:p>
          </p:txBody>
        </p:sp>
        <p:grpSp>
          <p:nvGrpSpPr>
            <p:cNvPr id="7" name="Google Shape;428;p23">
              <a:extLst>
                <a:ext uri="{FF2B5EF4-FFF2-40B4-BE49-F238E27FC236}">
                  <a16:creationId xmlns:a16="http://schemas.microsoft.com/office/drawing/2014/main" id="{65A0578F-63A8-A7E7-795E-80FF18880E21}"/>
                </a:ext>
              </a:extLst>
            </p:cNvPr>
            <p:cNvGrpSpPr/>
            <p:nvPr/>
          </p:nvGrpSpPr>
          <p:grpSpPr>
            <a:xfrm>
              <a:off x="5964124" y="850567"/>
              <a:ext cx="426498" cy="93124"/>
              <a:chOff x="5851936" y="762206"/>
              <a:chExt cx="426498" cy="93124"/>
            </a:xfrm>
          </p:grpSpPr>
          <p:sp>
            <p:nvSpPr>
              <p:cNvPr id="8" name="Google Shape;429;p23">
                <a:extLst>
                  <a:ext uri="{FF2B5EF4-FFF2-40B4-BE49-F238E27FC236}">
                    <a16:creationId xmlns:a16="http://schemas.microsoft.com/office/drawing/2014/main" id="{A0C4C61F-EF22-3ACC-BFFE-7B16A8BFF5C7}"/>
                  </a:ext>
                </a:extLst>
              </p:cNvPr>
              <p:cNvSpPr/>
              <p:nvPr/>
            </p:nvSpPr>
            <p:spPr>
              <a:xfrm>
                <a:off x="5851936" y="762206"/>
                <a:ext cx="93123" cy="93123"/>
              </a:xfrm>
              <a:prstGeom prst="ellipse">
                <a:avLst/>
              </a:prstGeom>
              <a:solidFill>
                <a:srgbClr val="3A3838">
                  <a:alpha val="80784"/>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a:solidFill>
                    <a:srgbClr val="3A3838"/>
                  </a:solidFill>
                  <a:latin typeface="Century Gothic"/>
                  <a:ea typeface="Century Gothic"/>
                  <a:cs typeface="Century Gothic"/>
                  <a:sym typeface="Century Gothic"/>
                </a:endParaRPr>
              </a:p>
            </p:txBody>
          </p:sp>
          <p:sp>
            <p:nvSpPr>
              <p:cNvPr id="9" name="Google Shape;430;p23">
                <a:extLst>
                  <a:ext uri="{FF2B5EF4-FFF2-40B4-BE49-F238E27FC236}">
                    <a16:creationId xmlns:a16="http://schemas.microsoft.com/office/drawing/2014/main" id="{6230BDF7-1C26-1C0B-6599-C508040BDA9B}"/>
                  </a:ext>
                </a:extLst>
              </p:cNvPr>
              <p:cNvSpPr/>
              <p:nvPr/>
            </p:nvSpPr>
            <p:spPr>
              <a:xfrm>
                <a:off x="6019942" y="764144"/>
                <a:ext cx="91186" cy="91186"/>
              </a:xfrm>
              <a:prstGeom prst="ellipse">
                <a:avLst/>
              </a:prstGeom>
              <a:solidFill>
                <a:srgbClr val="3A3838">
                  <a:alpha val="80784"/>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a:solidFill>
                    <a:srgbClr val="3A3838"/>
                  </a:solidFill>
                  <a:latin typeface="Century Gothic"/>
                  <a:ea typeface="Century Gothic"/>
                  <a:cs typeface="Century Gothic"/>
                  <a:sym typeface="Century Gothic"/>
                </a:endParaRPr>
              </a:p>
            </p:txBody>
          </p:sp>
          <p:sp>
            <p:nvSpPr>
              <p:cNvPr id="10" name="Google Shape;431;p23">
                <a:extLst>
                  <a:ext uri="{FF2B5EF4-FFF2-40B4-BE49-F238E27FC236}">
                    <a16:creationId xmlns:a16="http://schemas.microsoft.com/office/drawing/2014/main" id="{79E26554-02B0-F3C9-1FE4-9F4F9556D970}"/>
                  </a:ext>
                </a:extLst>
              </p:cNvPr>
              <p:cNvSpPr/>
              <p:nvPr/>
            </p:nvSpPr>
            <p:spPr>
              <a:xfrm>
                <a:off x="6186010" y="762906"/>
                <a:ext cx="92424" cy="92424"/>
              </a:xfrm>
              <a:prstGeom prst="ellipse">
                <a:avLst/>
              </a:prstGeom>
              <a:solidFill>
                <a:srgbClr val="3A3838">
                  <a:alpha val="80784"/>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a:solidFill>
                    <a:srgbClr val="3A3838"/>
                  </a:solidFill>
                  <a:latin typeface="Century Gothic"/>
                  <a:ea typeface="Century Gothic"/>
                  <a:cs typeface="Century Gothic"/>
                  <a:sym typeface="Century Gothic"/>
                </a:endParaRPr>
              </a:p>
            </p:txBody>
          </p:sp>
        </p:grpSp>
      </p:grpSp>
      <p:pic>
        <p:nvPicPr>
          <p:cNvPr id="12" name="Imagen 11" descr="Gráfico, Gráfico de líneas&#10;&#10;Descripción generada automáticamente">
            <a:extLst>
              <a:ext uri="{FF2B5EF4-FFF2-40B4-BE49-F238E27FC236}">
                <a16:creationId xmlns:a16="http://schemas.microsoft.com/office/drawing/2014/main" id="{7687BEF0-280C-3760-C564-0230484A50E9}"/>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1720193" y="988969"/>
            <a:ext cx="8803550" cy="5869031"/>
          </a:xfrm>
          <a:prstGeom prst="rect">
            <a:avLst/>
          </a:prstGeom>
        </p:spPr>
      </p:pic>
    </p:spTree>
    <p:extLst>
      <p:ext uri="{BB962C8B-B14F-4D97-AF65-F5344CB8AC3E}">
        <p14:creationId xmlns:p14="http://schemas.microsoft.com/office/powerpoint/2010/main" val="17936758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oogle Shape;85;p13">
            <a:extLst>
              <a:ext uri="{FF2B5EF4-FFF2-40B4-BE49-F238E27FC236}">
                <a16:creationId xmlns:a16="http://schemas.microsoft.com/office/drawing/2014/main" id="{DED9C9A2-6BC9-06B7-CBB3-B57DCE460564}"/>
              </a:ext>
            </a:extLst>
          </p:cNvPr>
          <p:cNvPicPr preferRelativeResize="0"/>
          <p:nvPr/>
        </p:nvPicPr>
        <p:blipFill rotWithShape="1">
          <a:blip r:embed="rId3">
            <a:clrChange>
              <a:clrFrom>
                <a:srgbClr val="F8F8F8"/>
              </a:clrFrom>
              <a:clrTo>
                <a:srgbClr val="F8F8F8">
                  <a:alpha val="0"/>
                </a:srgbClr>
              </a:clrTo>
            </a:clrChange>
            <a:alphaModFix amt="50000"/>
          </a:blip>
          <a:srcRect l="32553" r="58438"/>
          <a:stretch/>
        </p:blipFill>
        <p:spPr>
          <a:xfrm>
            <a:off x="0" y="0"/>
            <a:ext cx="1098368" cy="6858000"/>
          </a:xfrm>
          <a:prstGeom prst="rect">
            <a:avLst/>
          </a:prstGeom>
          <a:noFill/>
          <a:ln>
            <a:noFill/>
          </a:ln>
        </p:spPr>
      </p:pic>
      <p:grpSp>
        <p:nvGrpSpPr>
          <p:cNvPr id="5" name="Google Shape;426;p23">
            <a:extLst>
              <a:ext uri="{FF2B5EF4-FFF2-40B4-BE49-F238E27FC236}">
                <a16:creationId xmlns:a16="http://schemas.microsoft.com/office/drawing/2014/main" id="{372AFAFC-6AAE-652D-1DE5-EE5656FE77ED}"/>
              </a:ext>
            </a:extLst>
          </p:cNvPr>
          <p:cNvGrpSpPr/>
          <p:nvPr/>
        </p:nvGrpSpPr>
        <p:grpSpPr>
          <a:xfrm>
            <a:off x="2549504" y="181388"/>
            <a:ext cx="7092992" cy="762303"/>
            <a:chOff x="2605259" y="181388"/>
            <a:chExt cx="7092992" cy="762303"/>
          </a:xfrm>
        </p:grpSpPr>
        <p:sp>
          <p:nvSpPr>
            <p:cNvPr id="6" name="Google Shape;427;p23">
              <a:extLst>
                <a:ext uri="{FF2B5EF4-FFF2-40B4-BE49-F238E27FC236}">
                  <a16:creationId xmlns:a16="http://schemas.microsoft.com/office/drawing/2014/main" id="{376138F6-BB8F-B72E-E505-41A789109060}"/>
                </a:ext>
              </a:extLst>
            </p:cNvPr>
            <p:cNvSpPr txBox="1"/>
            <p:nvPr/>
          </p:nvSpPr>
          <p:spPr>
            <a:xfrm>
              <a:off x="2605259" y="181388"/>
              <a:ext cx="7092992" cy="420564"/>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s-ES_tradnl" sz="2600" dirty="0">
                  <a:solidFill>
                    <a:srgbClr val="3A3838"/>
                  </a:solidFill>
                  <a:latin typeface="Century Gothic"/>
                  <a:ea typeface="Century Gothic"/>
                  <a:cs typeface="Century Gothic"/>
                  <a:sym typeface="Century Gothic"/>
                </a:rPr>
                <a:t>Evolución Sector Inmobiliario en ESPAÑA</a:t>
              </a:r>
            </a:p>
          </p:txBody>
        </p:sp>
        <p:grpSp>
          <p:nvGrpSpPr>
            <p:cNvPr id="7" name="Google Shape;428;p23">
              <a:extLst>
                <a:ext uri="{FF2B5EF4-FFF2-40B4-BE49-F238E27FC236}">
                  <a16:creationId xmlns:a16="http://schemas.microsoft.com/office/drawing/2014/main" id="{65A0578F-63A8-A7E7-795E-80FF18880E21}"/>
                </a:ext>
              </a:extLst>
            </p:cNvPr>
            <p:cNvGrpSpPr/>
            <p:nvPr/>
          </p:nvGrpSpPr>
          <p:grpSpPr>
            <a:xfrm>
              <a:off x="5964124" y="850567"/>
              <a:ext cx="426498" cy="93124"/>
              <a:chOff x="5851936" y="762206"/>
              <a:chExt cx="426498" cy="93124"/>
            </a:xfrm>
          </p:grpSpPr>
          <p:sp>
            <p:nvSpPr>
              <p:cNvPr id="8" name="Google Shape;429;p23">
                <a:extLst>
                  <a:ext uri="{FF2B5EF4-FFF2-40B4-BE49-F238E27FC236}">
                    <a16:creationId xmlns:a16="http://schemas.microsoft.com/office/drawing/2014/main" id="{A0C4C61F-EF22-3ACC-BFFE-7B16A8BFF5C7}"/>
                  </a:ext>
                </a:extLst>
              </p:cNvPr>
              <p:cNvSpPr/>
              <p:nvPr/>
            </p:nvSpPr>
            <p:spPr>
              <a:xfrm>
                <a:off x="5851936" y="762206"/>
                <a:ext cx="93123" cy="93123"/>
              </a:xfrm>
              <a:prstGeom prst="ellipse">
                <a:avLst/>
              </a:prstGeom>
              <a:solidFill>
                <a:srgbClr val="3A3838">
                  <a:alpha val="80784"/>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a:solidFill>
                    <a:srgbClr val="3A3838"/>
                  </a:solidFill>
                  <a:latin typeface="Century Gothic"/>
                  <a:ea typeface="Century Gothic"/>
                  <a:cs typeface="Century Gothic"/>
                  <a:sym typeface="Century Gothic"/>
                </a:endParaRPr>
              </a:p>
            </p:txBody>
          </p:sp>
          <p:sp>
            <p:nvSpPr>
              <p:cNvPr id="9" name="Google Shape;430;p23">
                <a:extLst>
                  <a:ext uri="{FF2B5EF4-FFF2-40B4-BE49-F238E27FC236}">
                    <a16:creationId xmlns:a16="http://schemas.microsoft.com/office/drawing/2014/main" id="{6230BDF7-1C26-1C0B-6599-C508040BDA9B}"/>
                  </a:ext>
                </a:extLst>
              </p:cNvPr>
              <p:cNvSpPr/>
              <p:nvPr/>
            </p:nvSpPr>
            <p:spPr>
              <a:xfrm>
                <a:off x="6019942" y="764144"/>
                <a:ext cx="91186" cy="91186"/>
              </a:xfrm>
              <a:prstGeom prst="ellipse">
                <a:avLst/>
              </a:prstGeom>
              <a:solidFill>
                <a:srgbClr val="3A3838">
                  <a:alpha val="80784"/>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a:solidFill>
                    <a:srgbClr val="3A3838"/>
                  </a:solidFill>
                  <a:latin typeface="Century Gothic"/>
                  <a:ea typeface="Century Gothic"/>
                  <a:cs typeface="Century Gothic"/>
                  <a:sym typeface="Century Gothic"/>
                </a:endParaRPr>
              </a:p>
            </p:txBody>
          </p:sp>
          <p:sp>
            <p:nvSpPr>
              <p:cNvPr id="10" name="Google Shape;431;p23">
                <a:extLst>
                  <a:ext uri="{FF2B5EF4-FFF2-40B4-BE49-F238E27FC236}">
                    <a16:creationId xmlns:a16="http://schemas.microsoft.com/office/drawing/2014/main" id="{79E26554-02B0-F3C9-1FE4-9F4F9556D970}"/>
                  </a:ext>
                </a:extLst>
              </p:cNvPr>
              <p:cNvSpPr/>
              <p:nvPr/>
            </p:nvSpPr>
            <p:spPr>
              <a:xfrm>
                <a:off x="6186010" y="762906"/>
                <a:ext cx="92424" cy="92424"/>
              </a:xfrm>
              <a:prstGeom prst="ellipse">
                <a:avLst/>
              </a:prstGeom>
              <a:solidFill>
                <a:srgbClr val="3A3838">
                  <a:alpha val="80784"/>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a:solidFill>
                    <a:srgbClr val="3A3838"/>
                  </a:solidFill>
                  <a:latin typeface="Century Gothic"/>
                  <a:ea typeface="Century Gothic"/>
                  <a:cs typeface="Century Gothic"/>
                  <a:sym typeface="Century Gothic"/>
                </a:endParaRPr>
              </a:p>
            </p:txBody>
          </p:sp>
        </p:grpSp>
      </p:grpSp>
      <p:pic>
        <p:nvPicPr>
          <p:cNvPr id="15" name="Imagen 14" descr="Gráfico, Gráfico de líneas&#10;&#10;Descripción generada automáticamente">
            <a:extLst>
              <a:ext uri="{FF2B5EF4-FFF2-40B4-BE49-F238E27FC236}">
                <a16:creationId xmlns:a16="http://schemas.microsoft.com/office/drawing/2014/main" id="{C2BE9902-4FB2-EFE7-CD2D-A3382610ABF6}"/>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963259" y="1188557"/>
            <a:ext cx="5113116" cy="3476919"/>
          </a:xfrm>
          <a:prstGeom prst="rect">
            <a:avLst/>
          </a:prstGeom>
        </p:spPr>
      </p:pic>
      <p:pic>
        <p:nvPicPr>
          <p:cNvPr id="16" name="Imagen 15" descr="Gráfico, Gráfico de líneas&#10;&#10;Descripción generada automáticamente">
            <a:extLst>
              <a:ext uri="{FF2B5EF4-FFF2-40B4-BE49-F238E27FC236}">
                <a16:creationId xmlns:a16="http://schemas.microsoft.com/office/drawing/2014/main" id="{ACD49BD4-FE08-BB43-17AB-7C5C57D6847A}"/>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6555136" y="2944917"/>
            <a:ext cx="5084253" cy="3476918"/>
          </a:xfrm>
          <a:prstGeom prst="rect">
            <a:avLst/>
          </a:prstGeom>
        </p:spPr>
      </p:pic>
    </p:spTree>
    <p:extLst>
      <p:ext uri="{BB962C8B-B14F-4D97-AF65-F5344CB8AC3E}">
        <p14:creationId xmlns:p14="http://schemas.microsoft.com/office/powerpoint/2010/main" val="309408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oogle Shape;85;p13">
            <a:extLst>
              <a:ext uri="{FF2B5EF4-FFF2-40B4-BE49-F238E27FC236}">
                <a16:creationId xmlns:a16="http://schemas.microsoft.com/office/drawing/2014/main" id="{DED9C9A2-6BC9-06B7-CBB3-B57DCE460564}"/>
              </a:ext>
            </a:extLst>
          </p:cNvPr>
          <p:cNvPicPr preferRelativeResize="0"/>
          <p:nvPr/>
        </p:nvPicPr>
        <p:blipFill rotWithShape="1">
          <a:blip r:embed="rId3">
            <a:clrChange>
              <a:clrFrom>
                <a:srgbClr val="F8F8F8"/>
              </a:clrFrom>
              <a:clrTo>
                <a:srgbClr val="F8F8F8">
                  <a:alpha val="0"/>
                </a:srgbClr>
              </a:clrTo>
            </a:clrChange>
            <a:alphaModFix amt="50000"/>
          </a:blip>
          <a:srcRect l="32553" r="58438"/>
          <a:stretch/>
        </p:blipFill>
        <p:spPr>
          <a:xfrm>
            <a:off x="0" y="0"/>
            <a:ext cx="1098368" cy="6858000"/>
          </a:xfrm>
          <a:prstGeom prst="rect">
            <a:avLst/>
          </a:prstGeom>
          <a:noFill/>
          <a:ln>
            <a:noFill/>
          </a:ln>
        </p:spPr>
      </p:pic>
      <p:grpSp>
        <p:nvGrpSpPr>
          <p:cNvPr id="5" name="Google Shape;426;p23">
            <a:extLst>
              <a:ext uri="{FF2B5EF4-FFF2-40B4-BE49-F238E27FC236}">
                <a16:creationId xmlns:a16="http://schemas.microsoft.com/office/drawing/2014/main" id="{372AFAFC-6AAE-652D-1DE5-EE5656FE77ED}"/>
              </a:ext>
            </a:extLst>
          </p:cNvPr>
          <p:cNvGrpSpPr/>
          <p:nvPr/>
        </p:nvGrpSpPr>
        <p:grpSpPr>
          <a:xfrm>
            <a:off x="2549504" y="181388"/>
            <a:ext cx="7092992" cy="762303"/>
            <a:chOff x="2605259" y="181388"/>
            <a:chExt cx="7092992" cy="762303"/>
          </a:xfrm>
        </p:grpSpPr>
        <p:sp>
          <p:nvSpPr>
            <p:cNvPr id="6" name="Google Shape;427;p23">
              <a:extLst>
                <a:ext uri="{FF2B5EF4-FFF2-40B4-BE49-F238E27FC236}">
                  <a16:creationId xmlns:a16="http://schemas.microsoft.com/office/drawing/2014/main" id="{376138F6-BB8F-B72E-E505-41A789109060}"/>
                </a:ext>
              </a:extLst>
            </p:cNvPr>
            <p:cNvSpPr txBox="1"/>
            <p:nvPr/>
          </p:nvSpPr>
          <p:spPr>
            <a:xfrm>
              <a:off x="2605259" y="181388"/>
              <a:ext cx="7092992" cy="420564"/>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s-ES_tradnl" sz="2600" dirty="0">
                  <a:solidFill>
                    <a:srgbClr val="3A3838"/>
                  </a:solidFill>
                  <a:latin typeface="Century Gothic"/>
                  <a:ea typeface="Century Gothic"/>
                  <a:cs typeface="Century Gothic"/>
                  <a:sym typeface="Century Gothic"/>
                </a:rPr>
                <a:t>Evolución Sector Inmobiliario en ESPAÑA</a:t>
              </a:r>
            </a:p>
          </p:txBody>
        </p:sp>
        <p:grpSp>
          <p:nvGrpSpPr>
            <p:cNvPr id="7" name="Google Shape;428;p23">
              <a:extLst>
                <a:ext uri="{FF2B5EF4-FFF2-40B4-BE49-F238E27FC236}">
                  <a16:creationId xmlns:a16="http://schemas.microsoft.com/office/drawing/2014/main" id="{65A0578F-63A8-A7E7-795E-80FF18880E21}"/>
                </a:ext>
              </a:extLst>
            </p:cNvPr>
            <p:cNvGrpSpPr/>
            <p:nvPr/>
          </p:nvGrpSpPr>
          <p:grpSpPr>
            <a:xfrm>
              <a:off x="5964124" y="850567"/>
              <a:ext cx="426498" cy="93124"/>
              <a:chOff x="5851936" y="762206"/>
              <a:chExt cx="426498" cy="93124"/>
            </a:xfrm>
          </p:grpSpPr>
          <p:sp>
            <p:nvSpPr>
              <p:cNvPr id="8" name="Google Shape;429;p23">
                <a:extLst>
                  <a:ext uri="{FF2B5EF4-FFF2-40B4-BE49-F238E27FC236}">
                    <a16:creationId xmlns:a16="http://schemas.microsoft.com/office/drawing/2014/main" id="{A0C4C61F-EF22-3ACC-BFFE-7B16A8BFF5C7}"/>
                  </a:ext>
                </a:extLst>
              </p:cNvPr>
              <p:cNvSpPr/>
              <p:nvPr/>
            </p:nvSpPr>
            <p:spPr>
              <a:xfrm>
                <a:off x="5851936" y="762206"/>
                <a:ext cx="93123" cy="93123"/>
              </a:xfrm>
              <a:prstGeom prst="ellipse">
                <a:avLst/>
              </a:prstGeom>
              <a:solidFill>
                <a:srgbClr val="3A3838">
                  <a:alpha val="80784"/>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a:solidFill>
                    <a:srgbClr val="3A3838"/>
                  </a:solidFill>
                  <a:latin typeface="Century Gothic"/>
                  <a:ea typeface="Century Gothic"/>
                  <a:cs typeface="Century Gothic"/>
                  <a:sym typeface="Century Gothic"/>
                </a:endParaRPr>
              </a:p>
            </p:txBody>
          </p:sp>
          <p:sp>
            <p:nvSpPr>
              <p:cNvPr id="9" name="Google Shape;430;p23">
                <a:extLst>
                  <a:ext uri="{FF2B5EF4-FFF2-40B4-BE49-F238E27FC236}">
                    <a16:creationId xmlns:a16="http://schemas.microsoft.com/office/drawing/2014/main" id="{6230BDF7-1C26-1C0B-6599-C508040BDA9B}"/>
                  </a:ext>
                </a:extLst>
              </p:cNvPr>
              <p:cNvSpPr/>
              <p:nvPr/>
            </p:nvSpPr>
            <p:spPr>
              <a:xfrm>
                <a:off x="6019942" y="764144"/>
                <a:ext cx="91186" cy="91186"/>
              </a:xfrm>
              <a:prstGeom prst="ellipse">
                <a:avLst/>
              </a:prstGeom>
              <a:solidFill>
                <a:srgbClr val="3A3838">
                  <a:alpha val="80784"/>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a:solidFill>
                    <a:srgbClr val="3A3838"/>
                  </a:solidFill>
                  <a:latin typeface="Century Gothic"/>
                  <a:ea typeface="Century Gothic"/>
                  <a:cs typeface="Century Gothic"/>
                  <a:sym typeface="Century Gothic"/>
                </a:endParaRPr>
              </a:p>
            </p:txBody>
          </p:sp>
          <p:sp>
            <p:nvSpPr>
              <p:cNvPr id="10" name="Google Shape;431;p23">
                <a:extLst>
                  <a:ext uri="{FF2B5EF4-FFF2-40B4-BE49-F238E27FC236}">
                    <a16:creationId xmlns:a16="http://schemas.microsoft.com/office/drawing/2014/main" id="{79E26554-02B0-F3C9-1FE4-9F4F9556D970}"/>
                  </a:ext>
                </a:extLst>
              </p:cNvPr>
              <p:cNvSpPr/>
              <p:nvPr/>
            </p:nvSpPr>
            <p:spPr>
              <a:xfrm>
                <a:off x="6186010" y="762906"/>
                <a:ext cx="92424" cy="92424"/>
              </a:xfrm>
              <a:prstGeom prst="ellipse">
                <a:avLst/>
              </a:prstGeom>
              <a:solidFill>
                <a:srgbClr val="3A3838">
                  <a:alpha val="80784"/>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a:solidFill>
                    <a:srgbClr val="3A3838"/>
                  </a:solidFill>
                  <a:latin typeface="Century Gothic"/>
                  <a:ea typeface="Century Gothic"/>
                  <a:cs typeface="Century Gothic"/>
                  <a:sym typeface="Century Gothic"/>
                </a:endParaRPr>
              </a:p>
            </p:txBody>
          </p:sp>
        </p:grpSp>
      </p:grpSp>
      <p:pic>
        <p:nvPicPr>
          <p:cNvPr id="2" name="Imagen 1" descr="Gráfico, Gráfico de líneas&#10;&#10;Descripción generada automáticamente">
            <a:extLst>
              <a:ext uri="{FF2B5EF4-FFF2-40B4-BE49-F238E27FC236}">
                <a16:creationId xmlns:a16="http://schemas.microsoft.com/office/drawing/2014/main" id="{98C429E9-8B11-DC40-3F17-95D42B9868F4}"/>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1564382" y="1192305"/>
            <a:ext cx="9063235" cy="4971342"/>
          </a:xfrm>
          <a:prstGeom prst="rect">
            <a:avLst/>
          </a:prstGeom>
        </p:spPr>
      </p:pic>
    </p:spTree>
    <p:extLst>
      <p:ext uri="{BB962C8B-B14F-4D97-AF65-F5344CB8AC3E}">
        <p14:creationId xmlns:p14="http://schemas.microsoft.com/office/powerpoint/2010/main" val="8467287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oogle Shape;85;p13">
            <a:extLst>
              <a:ext uri="{FF2B5EF4-FFF2-40B4-BE49-F238E27FC236}">
                <a16:creationId xmlns:a16="http://schemas.microsoft.com/office/drawing/2014/main" id="{DED9C9A2-6BC9-06B7-CBB3-B57DCE460564}"/>
              </a:ext>
            </a:extLst>
          </p:cNvPr>
          <p:cNvPicPr preferRelativeResize="0"/>
          <p:nvPr/>
        </p:nvPicPr>
        <p:blipFill rotWithShape="1">
          <a:blip r:embed="rId3">
            <a:clrChange>
              <a:clrFrom>
                <a:srgbClr val="F8F8F8"/>
              </a:clrFrom>
              <a:clrTo>
                <a:srgbClr val="F8F8F8">
                  <a:alpha val="0"/>
                </a:srgbClr>
              </a:clrTo>
            </a:clrChange>
            <a:alphaModFix amt="50000"/>
          </a:blip>
          <a:srcRect l="32553" r="58438"/>
          <a:stretch/>
        </p:blipFill>
        <p:spPr>
          <a:xfrm>
            <a:off x="0" y="0"/>
            <a:ext cx="1098368" cy="6858000"/>
          </a:xfrm>
          <a:prstGeom prst="rect">
            <a:avLst/>
          </a:prstGeom>
          <a:noFill/>
          <a:ln>
            <a:noFill/>
          </a:ln>
        </p:spPr>
      </p:pic>
      <p:grpSp>
        <p:nvGrpSpPr>
          <p:cNvPr id="5" name="Google Shape;426;p23">
            <a:extLst>
              <a:ext uri="{FF2B5EF4-FFF2-40B4-BE49-F238E27FC236}">
                <a16:creationId xmlns:a16="http://schemas.microsoft.com/office/drawing/2014/main" id="{372AFAFC-6AAE-652D-1DE5-EE5656FE77ED}"/>
              </a:ext>
            </a:extLst>
          </p:cNvPr>
          <p:cNvGrpSpPr/>
          <p:nvPr/>
        </p:nvGrpSpPr>
        <p:grpSpPr>
          <a:xfrm>
            <a:off x="2549504" y="181388"/>
            <a:ext cx="7092992" cy="762303"/>
            <a:chOff x="2605259" y="181388"/>
            <a:chExt cx="7092992" cy="762303"/>
          </a:xfrm>
        </p:grpSpPr>
        <p:sp>
          <p:nvSpPr>
            <p:cNvPr id="6" name="Google Shape;427;p23">
              <a:extLst>
                <a:ext uri="{FF2B5EF4-FFF2-40B4-BE49-F238E27FC236}">
                  <a16:creationId xmlns:a16="http://schemas.microsoft.com/office/drawing/2014/main" id="{376138F6-BB8F-B72E-E505-41A789109060}"/>
                </a:ext>
              </a:extLst>
            </p:cNvPr>
            <p:cNvSpPr txBox="1"/>
            <p:nvPr/>
          </p:nvSpPr>
          <p:spPr>
            <a:xfrm>
              <a:off x="2605259" y="181388"/>
              <a:ext cx="7092992" cy="420564"/>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s-ES_tradnl" sz="2600" dirty="0">
                  <a:solidFill>
                    <a:srgbClr val="3A3838"/>
                  </a:solidFill>
                  <a:latin typeface="Century Gothic"/>
                  <a:ea typeface="Century Gothic"/>
                  <a:cs typeface="Century Gothic"/>
                  <a:sym typeface="Century Gothic"/>
                </a:rPr>
                <a:t>Evolución Sector Inmobiliario en ESPAÑA</a:t>
              </a:r>
            </a:p>
          </p:txBody>
        </p:sp>
        <p:grpSp>
          <p:nvGrpSpPr>
            <p:cNvPr id="7" name="Google Shape;428;p23">
              <a:extLst>
                <a:ext uri="{FF2B5EF4-FFF2-40B4-BE49-F238E27FC236}">
                  <a16:creationId xmlns:a16="http://schemas.microsoft.com/office/drawing/2014/main" id="{65A0578F-63A8-A7E7-795E-80FF18880E21}"/>
                </a:ext>
              </a:extLst>
            </p:cNvPr>
            <p:cNvGrpSpPr/>
            <p:nvPr/>
          </p:nvGrpSpPr>
          <p:grpSpPr>
            <a:xfrm>
              <a:off x="5964124" y="850567"/>
              <a:ext cx="426498" cy="93124"/>
              <a:chOff x="5851936" y="762206"/>
              <a:chExt cx="426498" cy="93124"/>
            </a:xfrm>
          </p:grpSpPr>
          <p:sp>
            <p:nvSpPr>
              <p:cNvPr id="8" name="Google Shape;429;p23">
                <a:extLst>
                  <a:ext uri="{FF2B5EF4-FFF2-40B4-BE49-F238E27FC236}">
                    <a16:creationId xmlns:a16="http://schemas.microsoft.com/office/drawing/2014/main" id="{A0C4C61F-EF22-3ACC-BFFE-7B16A8BFF5C7}"/>
                  </a:ext>
                </a:extLst>
              </p:cNvPr>
              <p:cNvSpPr/>
              <p:nvPr/>
            </p:nvSpPr>
            <p:spPr>
              <a:xfrm>
                <a:off x="5851936" y="762206"/>
                <a:ext cx="93123" cy="93123"/>
              </a:xfrm>
              <a:prstGeom prst="ellipse">
                <a:avLst/>
              </a:prstGeom>
              <a:solidFill>
                <a:srgbClr val="3A3838">
                  <a:alpha val="80784"/>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a:solidFill>
                    <a:srgbClr val="3A3838"/>
                  </a:solidFill>
                  <a:latin typeface="Century Gothic"/>
                  <a:ea typeface="Century Gothic"/>
                  <a:cs typeface="Century Gothic"/>
                  <a:sym typeface="Century Gothic"/>
                </a:endParaRPr>
              </a:p>
            </p:txBody>
          </p:sp>
          <p:sp>
            <p:nvSpPr>
              <p:cNvPr id="9" name="Google Shape;430;p23">
                <a:extLst>
                  <a:ext uri="{FF2B5EF4-FFF2-40B4-BE49-F238E27FC236}">
                    <a16:creationId xmlns:a16="http://schemas.microsoft.com/office/drawing/2014/main" id="{6230BDF7-1C26-1C0B-6599-C508040BDA9B}"/>
                  </a:ext>
                </a:extLst>
              </p:cNvPr>
              <p:cNvSpPr/>
              <p:nvPr/>
            </p:nvSpPr>
            <p:spPr>
              <a:xfrm>
                <a:off x="6019942" y="764144"/>
                <a:ext cx="91186" cy="91186"/>
              </a:xfrm>
              <a:prstGeom prst="ellipse">
                <a:avLst/>
              </a:prstGeom>
              <a:solidFill>
                <a:srgbClr val="3A3838">
                  <a:alpha val="80784"/>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a:solidFill>
                    <a:srgbClr val="3A3838"/>
                  </a:solidFill>
                  <a:latin typeface="Century Gothic"/>
                  <a:ea typeface="Century Gothic"/>
                  <a:cs typeface="Century Gothic"/>
                  <a:sym typeface="Century Gothic"/>
                </a:endParaRPr>
              </a:p>
            </p:txBody>
          </p:sp>
          <p:sp>
            <p:nvSpPr>
              <p:cNvPr id="10" name="Google Shape;431;p23">
                <a:extLst>
                  <a:ext uri="{FF2B5EF4-FFF2-40B4-BE49-F238E27FC236}">
                    <a16:creationId xmlns:a16="http://schemas.microsoft.com/office/drawing/2014/main" id="{79E26554-02B0-F3C9-1FE4-9F4F9556D970}"/>
                  </a:ext>
                </a:extLst>
              </p:cNvPr>
              <p:cNvSpPr/>
              <p:nvPr/>
            </p:nvSpPr>
            <p:spPr>
              <a:xfrm>
                <a:off x="6186010" y="762906"/>
                <a:ext cx="92424" cy="92424"/>
              </a:xfrm>
              <a:prstGeom prst="ellipse">
                <a:avLst/>
              </a:prstGeom>
              <a:solidFill>
                <a:srgbClr val="3A3838">
                  <a:alpha val="80784"/>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a:solidFill>
                    <a:srgbClr val="3A3838"/>
                  </a:solidFill>
                  <a:latin typeface="Century Gothic"/>
                  <a:ea typeface="Century Gothic"/>
                  <a:cs typeface="Century Gothic"/>
                  <a:sym typeface="Century Gothic"/>
                </a:endParaRPr>
              </a:p>
            </p:txBody>
          </p:sp>
        </p:grpSp>
      </p:grpSp>
      <p:pic>
        <p:nvPicPr>
          <p:cNvPr id="15" name="Imagen 14" descr="Gráfico, Gráfico de líneas&#10;&#10;Descripción generada automáticamente">
            <a:extLst>
              <a:ext uri="{FF2B5EF4-FFF2-40B4-BE49-F238E27FC236}">
                <a16:creationId xmlns:a16="http://schemas.microsoft.com/office/drawing/2014/main" id="{E9D66B8E-FA7D-9112-9C81-367F586F7FB0}"/>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1386735" y="1186792"/>
            <a:ext cx="9711416" cy="5396697"/>
          </a:xfrm>
          <a:prstGeom prst="rect">
            <a:avLst/>
          </a:prstGeom>
        </p:spPr>
      </p:pic>
    </p:spTree>
    <p:extLst>
      <p:ext uri="{BB962C8B-B14F-4D97-AF65-F5344CB8AC3E}">
        <p14:creationId xmlns:p14="http://schemas.microsoft.com/office/powerpoint/2010/main" val="18852247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oogle Shape;85;p13">
            <a:extLst>
              <a:ext uri="{FF2B5EF4-FFF2-40B4-BE49-F238E27FC236}">
                <a16:creationId xmlns:a16="http://schemas.microsoft.com/office/drawing/2014/main" id="{DED9C9A2-6BC9-06B7-CBB3-B57DCE460564}"/>
              </a:ext>
            </a:extLst>
          </p:cNvPr>
          <p:cNvPicPr preferRelativeResize="0"/>
          <p:nvPr/>
        </p:nvPicPr>
        <p:blipFill rotWithShape="1">
          <a:blip r:embed="rId3">
            <a:clrChange>
              <a:clrFrom>
                <a:srgbClr val="F8F8F8"/>
              </a:clrFrom>
              <a:clrTo>
                <a:srgbClr val="F8F8F8">
                  <a:alpha val="0"/>
                </a:srgbClr>
              </a:clrTo>
            </a:clrChange>
            <a:alphaModFix amt="50000"/>
          </a:blip>
          <a:srcRect l="32553" r="58438"/>
          <a:stretch/>
        </p:blipFill>
        <p:spPr>
          <a:xfrm>
            <a:off x="0" y="0"/>
            <a:ext cx="1098368" cy="6858000"/>
          </a:xfrm>
          <a:prstGeom prst="rect">
            <a:avLst/>
          </a:prstGeom>
          <a:noFill/>
          <a:ln>
            <a:noFill/>
          </a:ln>
        </p:spPr>
      </p:pic>
      <p:grpSp>
        <p:nvGrpSpPr>
          <p:cNvPr id="5" name="Google Shape;426;p23">
            <a:extLst>
              <a:ext uri="{FF2B5EF4-FFF2-40B4-BE49-F238E27FC236}">
                <a16:creationId xmlns:a16="http://schemas.microsoft.com/office/drawing/2014/main" id="{372AFAFC-6AAE-652D-1DE5-EE5656FE77ED}"/>
              </a:ext>
            </a:extLst>
          </p:cNvPr>
          <p:cNvGrpSpPr/>
          <p:nvPr/>
        </p:nvGrpSpPr>
        <p:grpSpPr>
          <a:xfrm>
            <a:off x="2549504" y="181388"/>
            <a:ext cx="7092992" cy="762303"/>
            <a:chOff x="2605259" y="181388"/>
            <a:chExt cx="7092992" cy="762303"/>
          </a:xfrm>
        </p:grpSpPr>
        <p:sp>
          <p:nvSpPr>
            <p:cNvPr id="6" name="Google Shape;427;p23">
              <a:extLst>
                <a:ext uri="{FF2B5EF4-FFF2-40B4-BE49-F238E27FC236}">
                  <a16:creationId xmlns:a16="http://schemas.microsoft.com/office/drawing/2014/main" id="{376138F6-BB8F-B72E-E505-41A789109060}"/>
                </a:ext>
              </a:extLst>
            </p:cNvPr>
            <p:cNvSpPr txBox="1"/>
            <p:nvPr/>
          </p:nvSpPr>
          <p:spPr>
            <a:xfrm>
              <a:off x="2605259" y="181388"/>
              <a:ext cx="7092992" cy="420564"/>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s-ES_tradnl" sz="2600" dirty="0">
                  <a:solidFill>
                    <a:srgbClr val="3A3838"/>
                  </a:solidFill>
                  <a:latin typeface="Century Gothic"/>
                  <a:ea typeface="Century Gothic"/>
                  <a:cs typeface="Century Gothic"/>
                  <a:sym typeface="Century Gothic"/>
                </a:rPr>
                <a:t>Evolución Sector Inmobiliario en ESPAÑA</a:t>
              </a:r>
            </a:p>
          </p:txBody>
        </p:sp>
        <p:grpSp>
          <p:nvGrpSpPr>
            <p:cNvPr id="7" name="Google Shape;428;p23">
              <a:extLst>
                <a:ext uri="{FF2B5EF4-FFF2-40B4-BE49-F238E27FC236}">
                  <a16:creationId xmlns:a16="http://schemas.microsoft.com/office/drawing/2014/main" id="{65A0578F-63A8-A7E7-795E-80FF18880E21}"/>
                </a:ext>
              </a:extLst>
            </p:cNvPr>
            <p:cNvGrpSpPr/>
            <p:nvPr/>
          </p:nvGrpSpPr>
          <p:grpSpPr>
            <a:xfrm>
              <a:off x="5964124" y="850567"/>
              <a:ext cx="426498" cy="93124"/>
              <a:chOff x="5851936" y="762206"/>
              <a:chExt cx="426498" cy="93124"/>
            </a:xfrm>
          </p:grpSpPr>
          <p:sp>
            <p:nvSpPr>
              <p:cNvPr id="8" name="Google Shape;429;p23">
                <a:extLst>
                  <a:ext uri="{FF2B5EF4-FFF2-40B4-BE49-F238E27FC236}">
                    <a16:creationId xmlns:a16="http://schemas.microsoft.com/office/drawing/2014/main" id="{A0C4C61F-EF22-3ACC-BFFE-7B16A8BFF5C7}"/>
                  </a:ext>
                </a:extLst>
              </p:cNvPr>
              <p:cNvSpPr/>
              <p:nvPr/>
            </p:nvSpPr>
            <p:spPr>
              <a:xfrm>
                <a:off x="5851936" y="762206"/>
                <a:ext cx="93123" cy="93123"/>
              </a:xfrm>
              <a:prstGeom prst="ellipse">
                <a:avLst/>
              </a:prstGeom>
              <a:solidFill>
                <a:srgbClr val="3A3838">
                  <a:alpha val="80784"/>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a:solidFill>
                    <a:srgbClr val="3A3838"/>
                  </a:solidFill>
                  <a:latin typeface="Century Gothic"/>
                  <a:ea typeface="Century Gothic"/>
                  <a:cs typeface="Century Gothic"/>
                  <a:sym typeface="Century Gothic"/>
                </a:endParaRPr>
              </a:p>
            </p:txBody>
          </p:sp>
          <p:sp>
            <p:nvSpPr>
              <p:cNvPr id="9" name="Google Shape;430;p23">
                <a:extLst>
                  <a:ext uri="{FF2B5EF4-FFF2-40B4-BE49-F238E27FC236}">
                    <a16:creationId xmlns:a16="http://schemas.microsoft.com/office/drawing/2014/main" id="{6230BDF7-1C26-1C0B-6599-C508040BDA9B}"/>
                  </a:ext>
                </a:extLst>
              </p:cNvPr>
              <p:cNvSpPr/>
              <p:nvPr/>
            </p:nvSpPr>
            <p:spPr>
              <a:xfrm>
                <a:off x="6019942" y="764144"/>
                <a:ext cx="91186" cy="91186"/>
              </a:xfrm>
              <a:prstGeom prst="ellipse">
                <a:avLst/>
              </a:prstGeom>
              <a:solidFill>
                <a:srgbClr val="3A3838">
                  <a:alpha val="80784"/>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a:solidFill>
                    <a:srgbClr val="3A3838"/>
                  </a:solidFill>
                  <a:latin typeface="Century Gothic"/>
                  <a:ea typeface="Century Gothic"/>
                  <a:cs typeface="Century Gothic"/>
                  <a:sym typeface="Century Gothic"/>
                </a:endParaRPr>
              </a:p>
            </p:txBody>
          </p:sp>
          <p:sp>
            <p:nvSpPr>
              <p:cNvPr id="10" name="Google Shape;431;p23">
                <a:extLst>
                  <a:ext uri="{FF2B5EF4-FFF2-40B4-BE49-F238E27FC236}">
                    <a16:creationId xmlns:a16="http://schemas.microsoft.com/office/drawing/2014/main" id="{79E26554-02B0-F3C9-1FE4-9F4F9556D970}"/>
                  </a:ext>
                </a:extLst>
              </p:cNvPr>
              <p:cNvSpPr/>
              <p:nvPr/>
            </p:nvSpPr>
            <p:spPr>
              <a:xfrm>
                <a:off x="6186010" y="762906"/>
                <a:ext cx="92424" cy="92424"/>
              </a:xfrm>
              <a:prstGeom prst="ellipse">
                <a:avLst/>
              </a:prstGeom>
              <a:solidFill>
                <a:srgbClr val="3A3838">
                  <a:alpha val="80784"/>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a:solidFill>
                    <a:srgbClr val="3A3838"/>
                  </a:solidFill>
                  <a:latin typeface="Century Gothic"/>
                  <a:ea typeface="Century Gothic"/>
                  <a:cs typeface="Century Gothic"/>
                  <a:sym typeface="Century Gothic"/>
                </a:endParaRPr>
              </a:p>
            </p:txBody>
          </p:sp>
        </p:grpSp>
      </p:grpSp>
      <p:pic>
        <p:nvPicPr>
          <p:cNvPr id="2" name="Imagen 1" descr="Gráfico, Gráfico de líneas&#10;&#10;Descripción generada automáticamente">
            <a:extLst>
              <a:ext uri="{FF2B5EF4-FFF2-40B4-BE49-F238E27FC236}">
                <a16:creationId xmlns:a16="http://schemas.microsoft.com/office/drawing/2014/main" id="{63468E0D-B681-3A7F-0B03-7920F9DDED8C}"/>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2068729" y="1055125"/>
            <a:ext cx="8289473" cy="5530822"/>
          </a:xfrm>
          <a:prstGeom prst="rect">
            <a:avLst/>
          </a:prstGeom>
        </p:spPr>
      </p:pic>
    </p:spTree>
    <p:extLst>
      <p:ext uri="{BB962C8B-B14F-4D97-AF65-F5344CB8AC3E}">
        <p14:creationId xmlns:p14="http://schemas.microsoft.com/office/powerpoint/2010/main" val="3877694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92"/>
        <p:cNvGrpSpPr/>
        <p:nvPr/>
      </p:nvGrpSpPr>
      <p:grpSpPr>
        <a:xfrm>
          <a:off x="0" y="0"/>
          <a:ext cx="0" cy="0"/>
          <a:chOff x="0" y="0"/>
          <a:chExt cx="0" cy="0"/>
        </a:xfrm>
      </p:grpSpPr>
      <p:grpSp>
        <p:nvGrpSpPr>
          <p:cNvPr id="493" name="Google Shape;493;p26"/>
          <p:cNvGrpSpPr/>
          <p:nvPr/>
        </p:nvGrpSpPr>
        <p:grpSpPr>
          <a:xfrm>
            <a:off x="8087464" y="2427677"/>
            <a:ext cx="4053230" cy="3300721"/>
            <a:chOff x="4517221" y="2682505"/>
            <a:chExt cx="7028976" cy="5802508"/>
          </a:xfrm>
        </p:grpSpPr>
        <p:sp>
          <p:nvSpPr>
            <p:cNvPr id="494" name="Google Shape;494;p26"/>
            <p:cNvSpPr/>
            <p:nvPr/>
          </p:nvSpPr>
          <p:spPr>
            <a:xfrm>
              <a:off x="4607493" y="2795680"/>
              <a:ext cx="6938704" cy="5689333"/>
            </a:xfrm>
            <a:custGeom>
              <a:avLst/>
              <a:gdLst/>
              <a:ahLst/>
              <a:cxnLst/>
              <a:rect l="l" t="t" r="r" b="b"/>
              <a:pathLst>
                <a:path w="1847" h="1514" extrusionOk="0">
                  <a:moveTo>
                    <a:pt x="1735" y="757"/>
                  </a:moveTo>
                  <a:cubicBezTo>
                    <a:pt x="1623" y="1175"/>
                    <a:pt x="1169" y="1514"/>
                    <a:pt x="721" y="1514"/>
                  </a:cubicBezTo>
                  <a:cubicBezTo>
                    <a:pt x="273" y="1514"/>
                    <a:pt x="0" y="1175"/>
                    <a:pt x="112" y="757"/>
                  </a:cubicBezTo>
                  <a:cubicBezTo>
                    <a:pt x="224" y="339"/>
                    <a:pt x="678" y="0"/>
                    <a:pt x="1126" y="0"/>
                  </a:cubicBezTo>
                  <a:cubicBezTo>
                    <a:pt x="1574" y="0"/>
                    <a:pt x="1847" y="339"/>
                    <a:pt x="1735" y="757"/>
                  </a:cubicBezTo>
                  <a:close/>
                </a:path>
              </a:pathLst>
            </a:custGeom>
            <a:solidFill>
              <a:srgbClr val="38562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495" name="Google Shape;495;p26"/>
            <p:cNvSpPr/>
            <p:nvPr/>
          </p:nvSpPr>
          <p:spPr>
            <a:xfrm>
              <a:off x="4517221" y="2682505"/>
              <a:ext cx="6938705" cy="5689333"/>
            </a:xfrm>
            <a:custGeom>
              <a:avLst/>
              <a:gdLst/>
              <a:ahLst/>
              <a:cxnLst/>
              <a:rect l="l" t="t" r="r" b="b"/>
              <a:pathLst>
                <a:path w="1847" h="1514" extrusionOk="0">
                  <a:moveTo>
                    <a:pt x="1735" y="757"/>
                  </a:moveTo>
                  <a:cubicBezTo>
                    <a:pt x="1623" y="1175"/>
                    <a:pt x="1169" y="1514"/>
                    <a:pt x="721" y="1514"/>
                  </a:cubicBezTo>
                  <a:cubicBezTo>
                    <a:pt x="273" y="1514"/>
                    <a:pt x="0" y="1175"/>
                    <a:pt x="112" y="757"/>
                  </a:cubicBezTo>
                  <a:cubicBezTo>
                    <a:pt x="224" y="339"/>
                    <a:pt x="678" y="0"/>
                    <a:pt x="1126" y="0"/>
                  </a:cubicBezTo>
                  <a:cubicBezTo>
                    <a:pt x="1574" y="0"/>
                    <a:pt x="1847" y="339"/>
                    <a:pt x="1735" y="757"/>
                  </a:cubicBezTo>
                  <a:close/>
                </a:path>
              </a:pathLst>
            </a:custGeom>
            <a:solidFill>
              <a:srgbClr val="C6C6C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entury Gothic"/>
                <a:ea typeface="Century Gothic"/>
                <a:cs typeface="Century Gothic"/>
                <a:sym typeface="Century Gothic"/>
              </a:endParaRPr>
            </a:p>
          </p:txBody>
        </p:sp>
        <p:sp>
          <p:nvSpPr>
            <p:cNvPr id="496" name="Google Shape;496;p26"/>
            <p:cNvSpPr/>
            <p:nvPr/>
          </p:nvSpPr>
          <p:spPr>
            <a:xfrm>
              <a:off x="5175136" y="3222379"/>
              <a:ext cx="5624405" cy="4611113"/>
            </a:xfrm>
            <a:custGeom>
              <a:avLst/>
              <a:gdLst/>
              <a:ahLst/>
              <a:cxnLst/>
              <a:rect l="l" t="t" r="r" b="b"/>
              <a:pathLst>
                <a:path w="1497" h="1227" extrusionOk="0">
                  <a:moveTo>
                    <a:pt x="1406" y="613"/>
                  </a:moveTo>
                  <a:cubicBezTo>
                    <a:pt x="1315" y="952"/>
                    <a:pt x="947" y="1227"/>
                    <a:pt x="584" y="1227"/>
                  </a:cubicBezTo>
                  <a:cubicBezTo>
                    <a:pt x="221" y="1227"/>
                    <a:pt x="0" y="952"/>
                    <a:pt x="91" y="613"/>
                  </a:cubicBezTo>
                  <a:cubicBezTo>
                    <a:pt x="182" y="274"/>
                    <a:pt x="550" y="0"/>
                    <a:pt x="913" y="0"/>
                  </a:cubicBezTo>
                  <a:cubicBezTo>
                    <a:pt x="1276" y="0"/>
                    <a:pt x="1497" y="274"/>
                    <a:pt x="1406" y="613"/>
                  </a:cubicBezTo>
                  <a:close/>
                </a:path>
              </a:pathLst>
            </a:custGeom>
            <a:solidFill>
              <a:srgbClr val="767171"/>
            </a:solidFill>
            <a:ln>
              <a:noFill/>
            </a:ln>
            <a:effectLst>
              <a:outerShdw blurRad="292100" dist="266700" dir="8100000" algn="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entury Gothic"/>
                <a:ea typeface="Century Gothic"/>
                <a:cs typeface="Century Gothic"/>
                <a:sym typeface="Century Gothic"/>
              </a:endParaRPr>
            </a:p>
          </p:txBody>
        </p:sp>
        <p:sp>
          <p:nvSpPr>
            <p:cNvPr id="497" name="Google Shape;497;p26"/>
            <p:cNvSpPr/>
            <p:nvPr/>
          </p:nvSpPr>
          <p:spPr>
            <a:xfrm>
              <a:off x="5542344" y="3523670"/>
              <a:ext cx="4888459" cy="4005473"/>
            </a:xfrm>
            <a:custGeom>
              <a:avLst/>
              <a:gdLst/>
              <a:ahLst/>
              <a:cxnLst/>
              <a:rect l="l" t="t" r="r" b="b"/>
              <a:pathLst>
                <a:path w="1301" h="1066" extrusionOk="0">
                  <a:moveTo>
                    <a:pt x="1222" y="533"/>
                  </a:moveTo>
                  <a:cubicBezTo>
                    <a:pt x="1143" y="828"/>
                    <a:pt x="823" y="1066"/>
                    <a:pt x="508" y="1066"/>
                  </a:cubicBezTo>
                  <a:cubicBezTo>
                    <a:pt x="192" y="1066"/>
                    <a:pt x="0" y="828"/>
                    <a:pt x="79" y="533"/>
                  </a:cubicBezTo>
                  <a:cubicBezTo>
                    <a:pt x="158" y="239"/>
                    <a:pt x="478" y="0"/>
                    <a:pt x="793" y="0"/>
                  </a:cubicBezTo>
                  <a:cubicBezTo>
                    <a:pt x="1109" y="0"/>
                    <a:pt x="1301" y="239"/>
                    <a:pt x="1222" y="533"/>
                  </a:cubicBezTo>
                  <a:close/>
                </a:path>
              </a:pathLst>
            </a:custGeom>
            <a:solidFill>
              <a:srgbClr val="C6C6C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entury Gothic"/>
                <a:ea typeface="Century Gothic"/>
                <a:cs typeface="Century Gothic"/>
                <a:sym typeface="Century Gothic"/>
              </a:endParaRPr>
            </a:p>
          </p:txBody>
        </p:sp>
        <p:sp>
          <p:nvSpPr>
            <p:cNvPr id="498" name="Google Shape;498;p26"/>
            <p:cNvSpPr/>
            <p:nvPr/>
          </p:nvSpPr>
          <p:spPr>
            <a:xfrm>
              <a:off x="6048785" y="3933546"/>
              <a:ext cx="3874046" cy="3185720"/>
            </a:xfrm>
            <a:custGeom>
              <a:avLst/>
              <a:gdLst/>
              <a:ahLst/>
              <a:cxnLst/>
              <a:rect l="l" t="t" r="r" b="b"/>
              <a:pathLst>
                <a:path w="1031" h="848" extrusionOk="0">
                  <a:moveTo>
                    <a:pt x="968" y="424"/>
                  </a:moveTo>
                  <a:cubicBezTo>
                    <a:pt x="905" y="658"/>
                    <a:pt x="652" y="848"/>
                    <a:pt x="402" y="848"/>
                  </a:cubicBezTo>
                  <a:cubicBezTo>
                    <a:pt x="152" y="848"/>
                    <a:pt x="0" y="658"/>
                    <a:pt x="63" y="424"/>
                  </a:cubicBezTo>
                  <a:cubicBezTo>
                    <a:pt x="126" y="190"/>
                    <a:pt x="379" y="0"/>
                    <a:pt x="629" y="0"/>
                  </a:cubicBezTo>
                  <a:cubicBezTo>
                    <a:pt x="879" y="0"/>
                    <a:pt x="1031" y="190"/>
                    <a:pt x="968" y="424"/>
                  </a:cubicBezTo>
                  <a:close/>
                </a:path>
              </a:pathLst>
            </a:custGeom>
            <a:solidFill>
              <a:srgbClr val="767171"/>
            </a:solidFill>
            <a:ln>
              <a:noFill/>
            </a:ln>
            <a:effectLst>
              <a:outerShdw blurRad="292100" dist="266700" dir="8100000" algn="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entury Gothic"/>
                <a:ea typeface="Century Gothic"/>
                <a:cs typeface="Century Gothic"/>
                <a:sym typeface="Century Gothic"/>
              </a:endParaRPr>
            </a:p>
          </p:txBody>
        </p:sp>
        <p:sp>
          <p:nvSpPr>
            <p:cNvPr id="499" name="Google Shape;499;p26"/>
            <p:cNvSpPr/>
            <p:nvPr/>
          </p:nvSpPr>
          <p:spPr>
            <a:xfrm>
              <a:off x="6466671" y="4268417"/>
              <a:ext cx="3040063" cy="2517775"/>
            </a:xfrm>
            <a:custGeom>
              <a:avLst/>
              <a:gdLst/>
              <a:ahLst/>
              <a:cxnLst/>
              <a:rect l="l" t="t" r="r" b="b"/>
              <a:pathLst>
                <a:path w="809" h="670" extrusionOk="0">
                  <a:moveTo>
                    <a:pt x="759" y="335"/>
                  </a:moveTo>
                  <a:cubicBezTo>
                    <a:pt x="710" y="520"/>
                    <a:pt x="511" y="670"/>
                    <a:pt x="315" y="670"/>
                  </a:cubicBezTo>
                  <a:cubicBezTo>
                    <a:pt x="119" y="670"/>
                    <a:pt x="0" y="520"/>
                    <a:pt x="50" y="335"/>
                  </a:cubicBezTo>
                  <a:cubicBezTo>
                    <a:pt x="99" y="150"/>
                    <a:pt x="298" y="0"/>
                    <a:pt x="494" y="0"/>
                  </a:cubicBezTo>
                  <a:cubicBezTo>
                    <a:pt x="690" y="0"/>
                    <a:pt x="809" y="150"/>
                    <a:pt x="759" y="335"/>
                  </a:cubicBezTo>
                  <a:close/>
                </a:path>
              </a:pathLst>
            </a:custGeom>
            <a:solidFill>
              <a:srgbClr val="C6C6C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entury Gothic"/>
                <a:ea typeface="Century Gothic"/>
                <a:cs typeface="Century Gothic"/>
                <a:sym typeface="Century Gothic"/>
              </a:endParaRPr>
            </a:p>
          </p:txBody>
        </p:sp>
        <p:sp>
          <p:nvSpPr>
            <p:cNvPr id="500" name="Google Shape;500;p26"/>
            <p:cNvSpPr/>
            <p:nvPr/>
          </p:nvSpPr>
          <p:spPr>
            <a:xfrm>
              <a:off x="6876533" y="4595772"/>
              <a:ext cx="2220080" cy="1862798"/>
            </a:xfrm>
            <a:custGeom>
              <a:avLst/>
              <a:gdLst/>
              <a:ahLst/>
              <a:cxnLst/>
              <a:rect l="l" t="t" r="r" b="b"/>
              <a:pathLst>
                <a:path w="591" h="496" extrusionOk="0">
                  <a:moveTo>
                    <a:pt x="555" y="248"/>
                  </a:moveTo>
                  <a:cubicBezTo>
                    <a:pt x="518" y="385"/>
                    <a:pt x="372" y="496"/>
                    <a:pt x="229" y="496"/>
                  </a:cubicBezTo>
                  <a:cubicBezTo>
                    <a:pt x="86" y="496"/>
                    <a:pt x="0" y="385"/>
                    <a:pt x="36" y="248"/>
                  </a:cubicBezTo>
                  <a:cubicBezTo>
                    <a:pt x="73" y="111"/>
                    <a:pt x="219" y="0"/>
                    <a:pt x="362" y="0"/>
                  </a:cubicBezTo>
                  <a:cubicBezTo>
                    <a:pt x="505" y="0"/>
                    <a:pt x="591" y="111"/>
                    <a:pt x="555" y="248"/>
                  </a:cubicBezTo>
                  <a:close/>
                </a:path>
              </a:pathLst>
            </a:custGeom>
            <a:solidFill>
              <a:srgbClr val="767171"/>
            </a:solidFill>
            <a:ln>
              <a:noFill/>
            </a:ln>
            <a:effectLst>
              <a:outerShdw blurRad="292100" dist="266700" dir="8100000" algn="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entury Gothic"/>
                <a:ea typeface="Century Gothic"/>
                <a:cs typeface="Century Gothic"/>
                <a:sym typeface="Century Gothic"/>
              </a:endParaRPr>
            </a:p>
          </p:txBody>
        </p:sp>
        <p:sp>
          <p:nvSpPr>
            <p:cNvPr id="501" name="Google Shape;501;p26"/>
            <p:cNvSpPr/>
            <p:nvPr/>
          </p:nvSpPr>
          <p:spPr>
            <a:xfrm>
              <a:off x="7454096" y="5090742"/>
              <a:ext cx="1068388" cy="876300"/>
            </a:xfrm>
            <a:custGeom>
              <a:avLst/>
              <a:gdLst/>
              <a:ahLst/>
              <a:cxnLst/>
              <a:rect l="l" t="t" r="r" b="b"/>
              <a:pathLst>
                <a:path w="284" h="233" extrusionOk="0">
                  <a:moveTo>
                    <a:pt x="266" y="116"/>
                  </a:moveTo>
                  <a:cubicBezTo>
                    <a:pt x="249" y="180"/>
                    <a:pt x="179" y="233"/>
                    <a:pt x="110" y="233"/>
                  </a:cubicBezTo>
                  <a:cubicBezTo>
                    <a:pt x="41" y="233"/>
                    <a:pt x="0" y="180"/>
                    <a:pt x="17" y="116"/>
                  </a:cubicBezTo>
                  <a:cubicBezTo>
                    <a:pt x="34" y="52"/>
                    <a:pt x="104" y="0"/>
                    <a:pt x="173" y="0"/>
                  </a:cubicBezTo>
                  <a:cubicBezTo>
                    <a:pt x="242" y="0"/>
                    <a:pt x="284" y="52"/>
                    <a:pt x="266" y="116"/>
                  </a:cubicBezTo>
                  <a:close/>
                </a:path>
              </a:pathLst>
            </a:custGeom>
            <a:solidFill>
              <a:srgbClr val="EEEEEF"/>
            </a:solidFill>
            <a:ln>
              <a:noFill/>
            </a:ln>
            <a:effectLst>
              <a:outerShdw blurRad="50800" dist="38100" dir="8100000" algn="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entury Gothic"/>
                <a:ea typeface="Century Gothic"/>
                <a:cs typeface="Century Gothic"/>
                <a:sym typeface="Century Gothic"/>
              </a:endParaRPr>
            </a:p>
          </p:txBody>
        </p:sp>
      </p:grpSp>
      <p:grpSp>
        <p:nvGrpSpPr>
          <p:cNvPr id="502" name="Google Shape;502;p26"/>
          <p:cNvGrpSpPr/>
          <p:nvPr/>
        </p:nvGrpSpPr>
        <p:grpSpPr>
          <a:xfrm>
            <a:off x="7946466" y="2074965"/>
            <a:ext cx="2175548" cy="1959208"/>
            <a:chOff x="6076950" y="2566001"/>
            <a:chExt cx="3076576" cy="3133124"/>
          </a:xfrm>
        </p:grpSpPr>
        <p:sp>
          <p:nvSpPr>
            <p:cNvPr id="503" name="Google Shape;503;p26"/>
            <p:cNvSpPr/>
            <p:nvPr/>
          </p:nvSpPr>
          <p:spPr>
            <a:xfrm>
              <a:off x="8840788" y="5375275"/>
              <a:ext cx="312738" cy="323850"/>
            </a:xfrm>
            <a:custGeom>
              <a:avLst/>
              <a:gdLst/>
              <a:ahLst/>
              <a:cxnLst/>
              <a:rect l="l" t="t" r="r" b="b"/>
              <a:pathLst>
                <a:path w="83" h="86" extrusionOk="0">
                  <a:moveTo>
                    <a:pt x="68" y="68"/>
                  </a:moveTo>
                  <a:cubicBezTo>
                    <a:pt x="59" y="57"/>
                    <a:pt x="46" y="44"/>
                    <a:pt x="34" y="30"/>
                  </a:cubicBezTo>
                  <a:cubicBezTo>
                    <a:pt x="28" y="23"/>
                    <a:pt x="22" y="16"/>
                    <a:pt x="16" y="10"/>
                  </a:cubicBezTo>
                  <a:cubicBezTo>
                    <a:pt x="13" y="6"/>
                    <a:pt x="9" y="3"/>
                    <a:pt x="6" y="0"/>
                  </a:cubicBezTo>
                  <a:cubicBezTo>
                    <a:pt x="5" y="2"/>
                    <a:pt x="4" y="4"/>
                    <a:pt x="3" y="5"/>
                  </a:cubicBezTo>
                  <a:cubicBezTo>
                    <a:pt x="2" y="7"/>
                    <a:pt x="1" y="9"/>
                    <a:pt x="0" y="11"/>
                  </a:cubicBezTo>
                  <a:cubicBezTo>
                    <a:pt x="3" y="14"/>
                    <a:pt x="6" y="18"/>
                    <a:pt x="9" y="21"/>
                  </a:cubicBezTo>
                  <a:cubicBezTo>
                    <a:pt x="15" y="27"/>
                    <a:pt x="22" y="33"/>
                    <a:pt x="29" y="39"/>
                  </a:cubicBezTo>
                  <a:cubicBezTo>
                    <a:pt x="42" y="51"/>
                    <a:pt x="56" y="63"/>
                    <a:pt x="66" y="72"/>
                  </a:cubicBezTo>
                  <a:cubicBezTo>
                    <a:pt x="76" y="81"/>
                    <a:pt x="83" y="86"/>
                    <a:pt x="83" y="86"/>
                  </a:cubicBezTo>
                  <a:cubicBezTo>
                    <a:pt x="83" y="85"/>
                    <a:pt x="83" y="85"/>
                    <a:pt x="83" y="85"/>
                  </a:cubicBezTo>
                  <a:cubicBezTo>
                    <a:pt x="83" y="85"/>
                    <a:pt x="77" y="78"/>
                    <a:pt x="68" y="68"/>
                  </a:cubicBezTo>
                  <a:close/>
                </a:path>
              </a:pathLst>
            </a:custGeom>
            <a:solidFill>
              <a:srgbClr val="3B3838"/>
            </a:solidFill>
            <a:ln>
              <a:noFill/>
            </a:ln>
            <a:effectLst>
              <a:outerShdw blurRad="177800" sy="23000" kx="-1200000" algn="bl" rotWithShape="0">
                <a:srgbClr val="000000">
                  <a:alpha val="28627"/>
                </a:srgbClr>
              </a:outerShdw>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504" name="Google Shape;504;p26"/>
            <p:cNvSpPr/>
            <p:nvPr/>
          </p:nvSpPr>
          <p:spPr>
            <a:xfrm>
              <a:off x="8129589" y="4606925"/>
              <a:ext cx="782638" cy="903287"/>
            </a:xfrm>
            <a:custGeom>
              <a:avLst/>
              <a:gdLst/>
              <a:ahLst/>
              <a:cxnLst/>
              <a:rect l="l" t="t" r="r" b="b"/>
              <a:pathLst>
                <a:path w="208" h="240" extrusionOk="0">
                  <a:moveTo>
                    <a:pt x="204" y="156"/>
                  </a:moveTo>
                  <a:cubicBezTo>
                    <a:pt x="48" y="0"/>
                    <a:pt x="48" y="0"/>
                    <a:pt x="48" y="0"/>
                  </a:cubicBezTo>
                  <a:cubicBezTo>
                    <a:pt x="48" y="0"/>
                    <a:pt x="48" y="0"/>
                    <a:pt x="48" y="0"/>
                  </a:cubicBezTo>
                  <a:cubicBezTo>
                    <a:pt x="54" y="6"/>
                    <a:pt x="48" y="30"/>
                    <a:pt x="35" y="53"/>
                  </a:cubicBezTo>
                  <a:cubicBezTo>
                    <a:pt x="22" y="75"/>
                    <a:pt x="7" y="89"/>
                    <a:pt x="0" y="84"/>
                  </a:cubicBezTo>
                  <a:cubicBezTo>
                    <a:pt x="156" y="240"/>
                    <a:pt x="156" y="240"/>
                    <a:pt x="156" y="240"/>
                  </a:cubicBezTo>
                  <a:cubicBezTo>
                    <a:pt x="156" y="240"/>
                    <a:pt x="173" y="237"/>
                    <a:pt x="189" y="215"/>
                  </a:cubicBezTo>
                  <a:cubicBezTo>
                    <a:pt x="190" y="213"/>
                    <a:pt x="191" y="211"/>
                    <a:pt x="192" y="209"/>
                  </a:cubicBezTo>
                  <a:cubicBezTo>
                    <a:pt x="193" y="208"/>
                    <a:pt x="194" y="206"/>
                    <a:pt x="195" y="204"/>
                  </a:cubicBezTo>
                  <a:cubicBezTo>
                    <a:pt x="208" y="179"/>
                    <a:pt x="204" y="156"/>
                    <a:pt x="204" y="156"/>
                  </a:cubicBezTo>
                  <a:close/>
                </a:path>
              </a:pathLst>
            </a:custGeom>
            <a:solidFill>
              <a:srgbClr val="3B3838"/>
            </a:solidFill>
            <a:ln>
              <a:noFill/>
            </a:ln>
            <a:effectLst>
              <a:outerShdw blurRad="177800" sy="23000" kx="-1200000" algn="bl" rotWithShape="0">
                <a:srgbClr val="000000">
                  <a:alpha val="28627"/>
                </a:srgbClr>
              </a:outerShdw>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505" name="Google Shape;505;p26"/>
            <p:cNvSpPr/>
            <p:nvPr/>
          </p:nvSpPr>
          <p:spPr>
            <a:xfrm>
              <a:off x="8113713" y="4592638"/>
              <a:ext cx="219075" cy="349250"/>
            </a:xfrm>
            <a:custGeom>
              <a:avLst/>
              <a:gdLst/>
              <a:ahLst/>
              <a:cxnLst/>
              <a:rect l="l" t="t" r="r" b="b"/>
              <a:pathLst>
                <a:path w="58" h="93" extrusionOk="0">
                  <a:moveTo>
                    <a:pt x="52" y="4"/>
                  </a:moveTo>
                  <a:cubicBezTo>
                    <a:pt x="48" y="0"/>
                    <a:pt x="40" y="4"/>
                    <a:pt x="32" y="13"/>
                  </a:cubicBezTo>
                  <a:cubicBezTo>
                    <a:pt x="37" y="18"/>
                    <a:pt x="39" y="21"/>
                    <a:pt x="39" y="21"/>
                  </a:cubicBezTo>
                  <a:cubicBezTo>
                    <a:pt x="39" y="21"/>
                    <a:pt x="40" y="23"/>
                    <a:pt x="39" y="26"/>
                  </a:cubicBezTo>
                  <a:cubicBezTo>
                    <a:pt x="39" y="31"/>
                    <a:pt x="38" y="40"/>
                    <a:pt x="32" y="51"/>
                  </a:cubicBezTo>
                  <a:cubicBezTo>
                    <a:pt x="25" y="61"/>
                    <a:pt x="20" y="65"/>
                    <a:pt x="16" y="66"/>
                  </a:cubicBezTo>
                  <a:cubicBezTo>
                    <a:pt x="14" y="67"/>
                    <a:pt x="13" y="67"/>
                    <a:pt x="13" y="67"/>
                  </a:cubicBezTo>
                  <a:cubicBezTo>
                    <a:pt x="13" y="67"/>
                    <a:pt x="10" y="64"/>
                    <a:pt x="5" y="59"/>
                  </a:cubicBezTo>
                  <a:cubicBezTo>
                    <a:pt x="1" y="72"/>
                    <a:pt x="0" y="83"/>
                    <a:pt x="4" y="87"/>
                  </a:cubicBezTo>
                  <a:cubicBezTo>
                    <a:pt x="4" y="88"/>
                    <a:pt x="4" y="88"/>
                    <a:pt x="4" y="88"/>
                  </a:cubicBezTo>
                  <a:cubicBezTo>
                    <a:pt x="11" y="93"/>
                    <a:pt x="26" y="79"/>
                    <a:pt x="39" y="57"/>
                  </a:cubicBezTo>
                  <a:cubicBezTo>
                    <a:pt x="52" y="34"/>
                    <a:pt x="58" y="10"/>
                    <a:pt x="52" y="4"/>
                  </a:cubicBezTo>
                  <a:close/>
                </a:path>
              </a:pathLst>
            </a:custGeom>
            <a:solidFill>
              <a:srgbClr val="3B3838"/>
            </a:solidFill>
            <a:ln>
              <a:noFill/>
            </a:ln>
            <a:effectLst>
              <a:outerShdw blurRad="177800" sy="23000" kx="-1200000" algn="bl" rotWithShape="0">
                <a:srgbClr val="000000">
                  <a:alpha val="28627"/>
                </a:srgbClr>
              </a:outerShdw>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506" name="Google Shape;506;p26"/>
            <p:cNvSpPr/>
            <p:nvPr/>
          </p:nvSpPr>
          <p:spPr>
            <a:xfrm>
              <a:off x="6076950" y="3233738"/>
              <a:ext cx="754063" cy="647700"/>
            </a:xfrm>
            <a:custGeom>
              <a:avLst/>
              <a:gdLst/>
              <a:ahLst/>
              <a:cxnLst/>
              <a:rect l="l" t="t" r="r" b="b"/>
              <a:pathLst>
                <a:path w="200" h="172" extrusionOk="0">
                  <a:moveTo>
                    <a:pt x="82" y="64"/>
                  </a:moveTo>
                  <a:cubicBezTo>
                    <a:pt x="105" y="25"/>
                    <a:pt x="156" y="22"/>
                    <a:pt x="200" y="38"/>
                  </a:cubicBezTo>
                  <a:cubicBezTo>
                    <a:pt x="200" y="37"/>
                    <a:pt x="199" y="36"/>
                    <a:pt x="200" y="36"/>
                  </a:cubicBezTo>
                  <a:cubicBezTo>
                    <a:pt x="159" y="13"/>
                    <a:pt x="108" y="0"/>
                    <a:pt x="73" y="14"/>
                  </a:cubicBezTo>
                  <a:cubicBezTo>
                    <a:pt x="5" y="41"/>
                    <a:pt x="0" y="80"/>
                    <a:pt x="8" y="126"/>
                  </a:cubicBezTo>
                  <a:cubicBezTo>
                    <a:pt x="13" y="151"/>
                    <a:pt x="34" y="167"/>
                    <a:pt x="63" y="172"/>
                  </a:cubicBezTo>
                  <a:cubicBezTo>
                    <a:pt x="57" y="136"/>
                    <a:pt x="63" y="96"/>
                    <a:pt x="82" y="64"/>
                  </a:cubicBezTo>
                  <a:close/>
                </a:path>
              </a:pathLst>
            </a:custGeom>
            <a:solidFill>
              <a:srgbClr val="3B3838"/>
            </a:solidFill>
            <a:ln>
              <a:noFill/>
            </a:ln>
            <a:effectLst>
              <a:outerShdw blurRad="177800" sy="23000" kx="-1200000" algn="bl" rotWithShape="0">
                <a:srgbClr val="000000">
                  <a:alpha val="28627"/>
                </a:srgbClr>
              </a:outerShdw>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507" name="Google Shape;507;p26"/>
            <p:cNvSpPr/>
            <p:nvPr/>
          </p:nvSpPr>
          <p:spPr>
            <a:xfrm>
              <a:off x="6634163" y="2638425"/>
              <a:ext cx="279400" cy="730250"/>
            </a:xfrm>
            <a:custGeom>
              <a:avLst/>
              <a:gdLst/>
              <a:ahLst/>
              <a:cxnLst/>
              <a:rect l="l" t="t" r="r" b="b"/>
              <a:pathLst>
                <a:path w="74" h="194" extrusionOk="0">
                  <a:moveTo>
                    <a:pt x="40" y="38"/>
                  </a:moveTo>
                  <a:cubicBezTo>
                    <a:pt x="50" y="21"/>
                    <a:pt x="62" y="9"/>
                    <a:pt x="74" y="0"/>
                  </a:cubicBezTo>
                  <a:cubicBezTo>
                    <a:pt x="32" y="10"/>
                    <a:pt x="0" y="31"/>
                    <a:pt x="1" y="100"/>
                  </a:cubicBezTo>
                  <a:cubicBezTo>
                    <a:pt x="1" y="132"/>
                    <a:pt x="23" y="166"/>
                    <a:pt x="52" y="194"/>
                  </a:cubicBezTo>
                  <a:cubicBezTo>
                    <a:pt x="52" y="194"/>
                    <a:pt x="52" y="194"/>
                    <a:pt x="52" y="194"/>
                  </a:cubicBezTo>
                  <a:cubicBezTo>
                    <a:pt x="29" y="143"/>
                    <a:pt x="18" y="77"/>
                    <a:pt x="40" y="38"/>
                  </a:cubicBezTo>
                  <a:close/>
                </a:path>
              </a:pathLst>
            </a:custGeom>
            <a:solidFill>
              <a:srgbClr val="3B3838"/>
            </a:solidFill>
            <a:ln>
              <a:noFill/>
            </a:ln>
            <a:effectLst>
              <a:outerShdw blurRad="177800" sy="23000" kx="-1200000" algn="bl" rotWithShape="0">
                <a:srgbClr val="000000">
                  <a:alpha val="28627"/>
                </a:srgbClr>
              </a:outerShdw>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508" name="Google Shape;508;p26"/>
            <p:cNvSpPr/>
            <p:nvPr/>
          </p:nvSpPr>
          <p:spPr>
            <a:xfrm>
              <a:off x="6291263" y="3296039"/>
              <a:ext cx="803275" cy="974725"/>
            </a:xfrm>
            <a:custGeom>
              <a:avLst/>
              <a:gdLst/>
              <a:ahLst/>
              <a:cxnLst/>
              <a:rect l="l" t="t" r="r" b="b"/>
              <a:pathLst>
                <a:path w="213" h="259" extrusionOk="0">
                  <a:moveTo>
                    <a:pt x="199" y="83"/>
                  </a:moveTo>
                  <a:cubicBezTo>
                    <a:pt x="173" y="54"/>
                    <a:pt x="145" y="23"/>
                    <a:pt x="143" y="16"/>
                  </a:cubicBezTo>
                  <a:cubicBezTo>
                    <a:pt x="99" y="0"/>
                    <a:pt x="48" y="3"/>
                    <a:pt x="25" y="42"/>
                  </a:cubicBezTo>
                  <a:cubicBezTo>
                    <a:pt x="6" y="74"/>
                    <a:pt x="0" y="114"/>
                    <a:pt x="6" y="150"/>
                  </a:cubicBezTo>
                  <a:cubicBezTo>
                    <a:pt x="11" y="176"/>
                    <a:pt x="22" y="201"/>
                    <a:pt x="39" y="218"/>
                  </a:cubicBezTo>
                  <a:cubicBezTo>
                    <a:pt x="80" y="259"/>
                    <a:pt x="140" y="246"/>
                    <a:pt x="172" y="190"/>
                  </a:cubicBezTo>
                  <a:cubicBezTo>
                    <a:pt x="191" y="158"/>
                    <a:pt x="207" y="130"/>
                    <a:pt x="211" y="104"/>
                  </a:cubicBezTo>
                  <a:cubicBezTo>
                    <a:pt x="212" y="102"/>
                    <a:pt x="213" y="101"/>
                    <a:pt x="213" y="99"/>
                  </a:cubicBezTo>
                  <a:cubicBezTo>
                    <a:pt x="213" y="99"/>
                    <a:pt x="213" y="98"/>
                    <a:pt x="212" y="98"/>
                  </a:cubicBezTo>
                  <a:cubicBezTo>
                    <a:pt x="207" y="92"/>
                    <a:pt x="203" y="87"/>
                    <a:pt x="199" y="83"/>
                  </a:cubicBezTo>
                  <a:close/>
                </a:path>
              </a:pathLst>
            </a:custGeom>
            <a:solidFill>
              <a:srgbClr val="3B3838"/>
            </a:solidFill>
            <a:ln>
              <a:noFill/>
            </a:ln>
            <a:effectLst>
              <a:outerShdw blurRad="177800" sy="23000" kx="-1200000" algn="bl" rotWithShape="0">
                <a:srgbClr val="000000">
                  <a:alpha val="28627"/>
                </a:srgbClr>
              </a:outerShdw>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509" name="Google Shape;509;p26"/>
            <p:cNvSpPr/>
            <p:nvPr/>
          </p:nvSpPr>
          <p:spPr>
            <a:xfrm>
              <a:off x="6692301" y="2566001"/>
              <a:ext cx="763588" cy="1065212"/>
            </a:xfrm>
            <a:custGeom>
              <a:avLst/>
              <a:gdLst/>
              <a:ahLst/>
              <a:cxnLst/>
              <a:rect l="l" t="t" r="r" b="b"/>
              <a:pathLst>
                <a:path w="203" h="283" extrusionOk="0">
                  <a:moveTo>
                    <a:pt x="22" y="60"/>
                  </a:moveTo>
                  <a:cubicBezTo>
                    <a:pt x="0" y="99"/>
                    <a:pt x="11" y="165"/>
                    <a:pt x="34" y="216"/>
                  </a:cubicBezTo>
                  <a:cubicBezTo>
                    <a:pt x="37" y="216"/>
                    <a:pt x="55" y="231"/>
                    <a:pt x="72" y="246"/>
                  </a:cubicBezTo>
                  <a:cubicBezTo>
                    <a:pt x="79" y="252"/>
                    <a:pt x="87" y="259"/>
                    <a:pt x="95" y="267"/>
                  </a:cubicBezTo>
                  <a:cubicBezTo>
                    <a:pt x="97" y="268"/>
                    <a:pt x="98" y="269"/>
                    <a:pt x="99" y="270"/>
                  </a:cubicBezTo>
                  <a:cubicBezTo>
                    <a:pt x="103" y="274"/>
                    <a:pt x="108" y="278"/>
                    <a:pt x="113" y="283"/>
                  </a:cubicBezTo>
                  <a:cubicBezTo>
                    <a:pt x="133" y="272"/>
                    <a:pt x="150" y="241"/>
                    <a:pt x="170" y="207"/>
                  </a:cubicBezTo>
                  <a:cubicBezTo>
                    <a:pt x="203" y="151"/>
                    <a:pt x="196" y="72"/>
                    <a:pt x="155" y="31"/>
                  </a:cubicBezTo>
                  <a:cubicBezTo>
                    <a:pt x="126" y="2"/>
                    <a:pt x="88" y="0"/>
                    <a:pt x="56" y="22"/>
                  </a:cubicBezTo>
                  <a:cubicBezTo>
                    <a:pt x="44" y="31"/>
                    <a:pt x="32" y="43"/>
                    <a:pt x="22" y="60"/>
                  </a:cubicBezTo>
                  <a:close/>
                </a:path>
              </a:pathLst>
            </a:custGeom>
            <a:solidFill>
              <a:srgbClr val="3B3838"/>
            </a:solidFill>
            <a:ln>
              <a:noFill/>
            </a:ln>
            <a:effectLst>
              <a:outerShdw blurRad="177800" sy="23000" kx="-1200000" algn="bl" rotWithShape="0">
                <a:srgbClr val="000000">
                  <a:alpha val="28627"/>
                </a:srgbClr>
              </a:outerShdw>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510" name="Google Shape;510;p26"/>
            <p:cNvSpPr/>
            <p:nvPr/>
          </p:nvSpPr>
          <p:spPr>
            <a:xfrm>
              <a:off x="6826250" y="3368675"/>
              <a:ext cx="1438275" cy="1476375"/>
            </a:xfrm>
            <a:custGeom>
              <a:avLst/>
              <a:gdLst/>
              <a:ahLst/>
              <a:cxnLst/>
              <a:rect l="l" t="t" r="r" b="b"/>
              <a:pathLst>
                <a:path w="382" h="392" extrusionOk="0">
                  <a:moveTo>
                    <a:pt x="381" y="346"/>
                  </a:moveTo>
                  <a:cubicBezTo>
                    <a:pt x="381" y="346"/>
                    <a:pt x="379" y="343"/>
                    <a:pt x="374" y="338"/>
                  </a:cubicBezTo>
                  <a:cubicBezTo>
                    <a:pt x="337" y="304"/>
                    <a:pt x="177" y="154"/>
                    <a:pt x="80" y="67"/>
                  </a:cubicBezTo>
                  <a:cubicBezTo>
                    <a:pt x="75" y="62"/>
                    <a:pt x="70" y="58"/>
                    <a:pt x="66" y="54"/>
                  </a:cubicBezTo>
                  <a:cubicBezTo>
                    <a:pt x="65" y="53"/>
                    <a:pt x="64" y="52"/>
                    <a:pt x="62" y="51"/>
                  </a:cubicBezTo>
                  <a:cubicBezTo>
                    <a:pt x="54" y="43"/>
                    <a:pt x="46" y="36"/>
                    <a:pt x="39" y="30"/>
                  </a:cubicBezTo>
                  <a:cubicBezTo>
                    <a:pt x="22" y="15"/>
                    <a:pt x="4" y="0"/>
                    <a:pt x="1" y="0"/>
                  </a:cubicBezTo>
                  <a:cubicBezTo>
                    <a:pt x="1" y="0"/>
                    <a:pt x="1" y="0"/>
                    <a:pt x="1" y="0"/>
                  </a:cubicBezTo>
                  <a:cubicBezTo>
                    <a:pt x="1" y="0"/>
                    <a:pt x="1" y="0"/>
                    <a:pt x="1" y="0"/>
                  </a:cubicBezTo>
                  <a:cubicBezTo>
                    <a:pt x="1" y="0"/>
                    <a:pt x="1" y="0"/>
                    <a:pt x="1" y="0"/>
                  </a:cubicBezTo>
                  <a:cubicBezTo>
                    <a:pt x="0" y="0"/>
                    <a:pt x="1" y="1"/>
                    <a:pt x="1" y="2"/>
                  </a:cubicBezTo>
                  <a:cubicBezTo>
                    <a:pt x="3" y="9"/>
                    <a:pt x="31" y="40"/>
                    <a:pt x="57" y="69"/>
                  </a:cubicBezTo>
                  <a:cubicBezTo>
                    <a:pt x="61" y="73"/>
                    <a:pt x="65" y="78"/>
                    <a:pt x="70" y="84"/>
                  </a:cubicBezTo>
                  <a:cubicBezTo>
                    <a:pt x="71" y="84"/>
                    <a:pt x="71" y="85"/>
                    <a:pt x="71" y="85"/>
                  </a:cubicBezTo>
                  <a:cubicBezTo>
                    <a:pt x="162" y="186"/>
                    <a:pt x="312" y="347"/>
                    <a:pt x="347" y="384"/>
                  </a:cubicBezTo>
                  <a:cubicBezTo>
                    <a:pt x="352" y="389"/>
                    <a:pt x="355" y="392"/>
                    <a:pt x="355" y="392"/>
                  </a:cubicBezTo>
                  <a:cubicBezTo>
                    <a:pt x="355" y="392"/>
                    <a:pt x="356" y="392"/>
                    <a:pt x="358" y="391"/>
                  </a:cubicBezTo>
                  <a:cubicBezTo>
                    <a:pt x="362" y="390"/>
                    <a:pt x="367" y="386"/>
                    <a:pt x="374" y="376"/>
                  </a:cubicBezTo>
                  <a:cubicBezTo>
                    <a:pt x="380" y="365"/>
                    <a:pt x="381" y="356"/>
                    <a:pt x="381" y="351"/>
                  </a:cubicBezTo>
                  <a:cubicBezTo>
                    <a:pt x="382" y="348"/>
                    <a:pt x="381" y="346"/>
                    <a:pt x="381" y="346"/>
                  </a:cubicBezTo>
                  <a:close/>
                </a:path>
              </a:pathLst>
            </a:custGeom>
            <a:solidFill>
              <a:srgbClr val="3B3838"/>
            </a:solidFill>
            <a:ln>
              <a:noFill/>
            </a:ln>
            <a:effectLst>
              <a:outerShdw blurRad="177800" sy="23000" kx="-1200000" algn="bl" rotWithShape="0">
                <a:srgbClr val="000000">
                  <a:alpha val="28627"/>
                </a:srgbClr>
              </a:outerShdw>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Century Gothic"/>
                <a:ea typeface="Century Gothic"/>
                <a:cs typeface="Century Gothic"/>
                <a:sym typeface="Century Gothic"/>
              </a:endParaRPr>
            </a:p>
          </p:txBody>
        </p:sp>
      </p:grpSp>
      <p:sp>
        <p:nvSpPr>
          <p:cNvPr id="538" name="Google Shape;538;p26"/>
          <p:cNvSpPr/>
          <p:nvPr/>
        </p:nvSpPr>
        <p:spPr>
          <a:xfrm>
            <a:off x="1796539" y="2010817"/>
            <a:ext cx="4086709" cy="30777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ES_tradnl" sz="2000" b="1" dirty="0">
                <a:solidFill>
                  <a:srgbClr val="767171"/>
                </a:solidFill>
                <a:latin typeface="Century Gothic"/>
                <a:ea typeface="Century Gothic"/>
                <a:cs typeface="Century Gothic"/>
                <a:sym typeface="Century Gothic"/>
              </a:rPr>
              <a:t>Mercado en tendencia alcista</a:t>
            </a:r>
          </a:p>
        </p:txBody>
      </p:sp>
      <p:grpSp>
        <p:nvGrpSpPr>
          <p:cNvPr id="548" name="Google Shape;548;p26"/>
          <p:cNvGrpSpPr/>
          <p:nvPr/>
        </p:nvGrpSpPr>
        <p:grpSpPr>
          <a:xfrm>
            <a:off x="4155056" y="214632"/>
            <a:ext cx="3456384" cy="841141"/>
            <a:chOff x="4449531" y="102550"/>
            <a:chExt cx="3456384" cy="841141"/>
          </a:xfrm>
        </p:grpSpPr>
        <p:sp>
          <p:nvSpPr>
            <p:cNvPr id="549" name="Google Shape;549;p26"/>
            <p:cNvSpPr txBox="1"/>
            <p:nvPr/>
          </p:nvSpPr>
          <p:spPr>
            <a:xfrm>
              <a:off x="4449531" y="102550"/>
              <a:ext cx="3456384" cy="686341"/>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s-ES_tradnl" sz="4000">
                  <a:solidFill>
                    <a:srgbClr val="3A3838"/>
                  </a:solidFill>
                  <a:latin typeface="Century Gothic"/>
                  <a:ea typeface="Century Gothic"/>
                  <a:cs typeface="Century Gothic"/>
                  <a:sym typeface="Century Gothic"/>
                </a:rPr>
                <a:t>Conclusiones</a:t>
              </a:r>
            </a:p>
          </p:txBody>
        </p:sp>
        <p:grpSp>
          <p:nvGrpSpPr>
            <p:cNvPr id="550" name="Google Shape;550;p26"/>
            <p:cNvGrpSpPr/>
            <p:nvPr/>
          </p:nvGrpSpPr>
          <p:grpSpPr>
            <a:xfrm>
              <a:off x="5964124" y="850567"/>
              <a:ext cx="426498" cy="93124"/>
              <a:chOff x="5851936" y="762206"/>
              <a:chExt cx="426498" cy="93124"/>
            </a:xfrm>
          </p:grpSpPr>
          <p:sp>
            <p:nvSpPr>
              <p:cNvPr id="551" name="Google Shape;551;p26"/>
              <p:cNvSpPr/>
              <p:nvPr/>
            </p:nvSpPr>
            <p:spPr>
              <a:xfrm>
                <a:off x="5851936" y="762206"/>
                <a:ext cx="93123" cy="93123"/>
              </a:xfrm>
              <a:prstGeom prst="ellipse">
                <a:avLst/>
              </a:prstGeom>
              <a:solidFill>
                <a:srgbClr val="3A3838">
                  <a:alpha val="80784"/>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a:solidFill>
                    <a:srgbClr val="3A3838"/>
                  </a:solidFill>
                  <a:latin typeface="Century Gothic"/>
                  <a:ea typeface="Century Gothic"/>
                  <a:cs typeface="Century Gothic"/>
                  <a:sym typeface="Century Gothic"/>
                </a:endParaRPr>
              </a:p>
            </p:txBody>
          </p:sp>
          <p:sp>
            <p:nvSpPr>
              <p:cNvPr id="552" name="Google Shape;552;p26"/>
              <p:cNvSpPr/>
              <p:nvPr/>
            </p:nvSpPr>
            <p:spPr>
              <a:xfrm>
                <a:off x="6019942" y="764144"/>
                <a:ext cx="91186" cy="91186"/>
              </a:xfrm>
              <a:prstGeom prst="ellipse">
                <a:avLst/>
              </a:prstGeom>
              <a:solidFill>
                <a:srgbClr val="3A3838">
                  <a:alpha val="80784"/>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a:solidFill>
                    <a:srgbClr val="3A3838"/>
                  </a:solidFill>
                  <a:latin typeface="Century Gothic"/>
                  <a:ea typeface="Century Gothic"/>
                  <a:cs typeface="Century Gothic"/>
                  <a:sym typeface="Century Gothic"/>
                </a:endParaRPr>
              </a:p>
            </p:txBody>
          </p:sp>
          <p:sp>
            <p:nvSpPr>
              <p:cNvPr id="553" name="Google Shape;553;p26"/>
              <p:cNvSpPr/>
              <p:nvPr/>
            </p:nvSpPr>
            <p:spPr>
              <a:xfrm>
                <a:off x="6186010" y="762906"/>
                <a:ext cx="92424" cy="92424"/>
              </a:xfrm>
              <a:prstGeom prst="ellipse">
                <a:avLst/>
              </a:prstGeom>
              <a:solidFill>
                <a:srgbClr val="3A3838">
                  <a:alpha val="80784"/>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a:solidFill>
                    <a:srgbClr val="3A3838"/>
                  </a:solidFill>
                  <a:latin typeface="Century Gothic"/>
                  <a:ea typeface="Century Gothic"/>
                  <a:cs typeface="Century Gothic"/>
                  <a:sym typeface="Century Gothic"/>
                </a:endParaRPr>
              </a:p>
            </p:txBody>
          </p:sp>
        </p:grpSp>
      </p:grpSp>
      <p:sp>
        <p:nvSpPr>
          <p:cNvPr id="2" name="Google Shape;177;p17">
            <a:extLst>
              <a:ext uri="{FF2B5EF4-FFF2-40B4-BE49-F238E27FC236}">
                <a16:creationId xmlns:a16="http://schemas.microsoft.com/office/drawing/2014/main" id="{320613D6-88B3-8B89-16EE-A8DADDA69A49}"/>
              </a:ext>
            </a:extLst>
          </p:cNvPr>
          <p:cNvSpPr/>
          <p:nvPr/>
        </p:nvSpPr>
        <p:spPr>
          <a:xfrm>
            <a:off x="668343" y="1745034"/>
            <a:ext cx="962063" cy="962063"/>
          </a:xfrm>
          <a:prstGeom prst="ellipse">
            <a:avLst/>
          </a:prstGeom>
          <a:solidFill>
            <a:srgbClr val="767171"/>
          </a:solidFill>
          <a:ln>
            <a:noFill/>
          </a:ln>
          <a:effectLst>
            <a:outerShdw blurRad="50800" dist="38100" dir="8100000" algn="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entury Gothic"/>
              <a:ea typeface="Century Gothic"/>
              <a:cs typeface="Century Gothic"/>
              <a:sym typeface="Century Gothic"/>
            </a:endParaRPr>
          </a:p>
        </p:txBody>
      </p:sp>
      <p:grpSp>
        <p:nvGrpSpPr>
          <p:cNvPr id="3" name="Google Shape;185;p17">
            <a:extLst>
              <a:ext uri="{FF2B5EF4-FFF2-40B4-BE49-F238E27FC236}">
                <a16:creationId xmlns:a16="http://schemas.microsoft.com/office/drawing/2014/main" id="{BB5DD055-4DCA-1DE5-B805-9AE3B814E4D7}"/>
              </a:ext>
            </a:extLst>
          </p:cNvPr>
          <p:cNvGrpSpPr/>
          <p:nvPr/>
        </p:nvGrpSpPr>
        <p:grpSpPr>
          <a:xfrm>
            <a:off x="838362" y="1938503"/>
            <a:ext cx="612293" cy="561272"/>
            <a:chOff x="5147549" y="4340630"/>
            <a:chExt cx="232545" cy="213168"/>
          </a:xfrm>
        </p:grpSpPr>
        <p:sp>
          <p:nvSpPr>
            <p:cNvPr id="4" name="Google Shape;186;p17">
              <a:extLst>
                <a:ext uri="{FF2B5EF4-FFF2-40B4-BE49-F238E27FC236}">
                  <a16:creationId xmlns:a16="http://schemas.microsoft.com/office/drawing/2014/main" id="{24B9737E-9B85-BED1-240E-7DBEFA84F125}"/>
                </a:ext>
              </a:extLst>
            </p:cNvPr>
            <p:cNvSpPr/>
            <p:nvPr/>
          </p:nvSpPr>
          <p:spPr>
            <a:xfrm>
              <a:off x="5201810" y="4476280"/>
              <a:ext cx="23255" cy="77515"/>
            </a:xfrm>
            <a:custGeom>
              <a:avLst/>
              <a:gdLst/>
              <a:ahLst/>
              <a:cxnLst/>
              <a:rect l="l" t="t" r="r" b="b"/>
              <a:pathLst>
                <a:path w="6" h="20" extrusionOk="0">
                  <a:moveTo>
                    <a:pt x="0" y="4"/>
                  </a:moveTo>
                  <a:lnTo>
                    <a:pt x="0" y="20"/>
                  </a:lnTo>
                  <a:lnTo>
                    <a:pt x="6" y="20"/>
                  </a:lnTo>
                  <a:lnTo>
                    <a:pt x="6" y="2"/>
                  </a:lnTo>
                  <a:lnTo>
                    <a:pt x="4" y="0"/>
                  </a:lnTo>
                  <a:lnTo>
                    <a:pt x="0" y="4"/>
                  </a:lnTo>
                  <a:close/>
                </a:path>
              </a:pathLst>
            </a:custGeom>
            <a:solidFill>
              <a:srgbClr val="FFFFFF"/>
            </a:solidFill>
            <a:ln>
              <a:noFill/>
            </a:ln>
          </p:spPr>
          <p:txBody>
            <a:bodyPr spcFirstLastPara="1" wrap="square" lIns="121900" tIns="60950" rIns="121900" bIns="60950" anchor="t" anchorCtr="0">
              <a:noAutofit/>
            </a:bodyPr>
            <a:lstStyle/>
            <a:p>
              <a:pPr marL="0" marR="0" lvl="0" indent="0" algn="l" rtl="0">
                <a:lnSpc>
                  <a:spcPct val="100000"/>
                </a:lnSpc>
                <a:spcBef>
                  <a:spcPts val="0"/>
                </a:spcBef>
                <a:spcAft>
                  <a:spcPts val="0"/>
                </a:spcAft>
                <a:buClr>
                  <a:schemeClr val="dk1"/>
                </a:buClr>
                <a:buSzPts val="2400"/>
                <a:buFont typeface="Century Gothic"/>
                <a:buNone/>
              </a:pPr>
              <a:endParaRPr sz="2400" b="0" i="0" u="none" strike="noStrike" cap="none">
                <a:solidFill>
                  <a:schemeClr val="lt1"/>
                </a:solidFill>
                <a:latin typeface="Century Gothic"/>
                <a:ea typeface="Century Gothic"/>
                <a:cs typeface="Century Gothic"/>
                <a:sym typeface="Century Gothic"/>
              </a:endParaRPr>
            </a:p>
          </p:txBody>
        </p:sp>
        <p:sp>
          <p:nvSpPr>
            <p:cNvPr id="5" name="Google Shape;187;p17">
              <a:extLst>
                <a:ext uri="{FF2B5EF4-FFF2-40B4-BE49-F238E27FC236}">
                  <a16:creationId xmlns:a16="http://schemas.microsoft.com/office/drawing/2014/main" id="{E2B2E2AB-5C57-5EF0-EA18-63216B33FBB1}"/>
                </a:ext>
              </a:extLst>
            </p:cNvPr>
            <p:cNvSpPr/>
            <p:nvPr/>
          </p:nvSpPr>
          <p:spPr>
            <a:xfrm>
              <a:off x="5178555" y="4499535"/>
              <a:ext cx="11628" cy="54261"/>
            </a:xfrm>
            <a:custGeom>
              <a:avLst/>
              <a:gdLst/>
              <a:ahLst/>
              <a:cxnLst/>
              <a:rect l="l" t="t" r="r" b="b"/>
              <a:pathLst>
                <a:path w="3" h="14" extrusionOk="0">
                  <a:moveTo>
                    <a:pt x="0" y="14"/>
                  </a:moveTo>
                  <a:lnTo>
                    <a:pt x="3" y="14"/>
                  </a:lnTo>
                  <a:lnTo>
                    <a:pt x="3" y="0"/>
                  </a:lnTo>
                  <a:lnTo>
                    <a:pt x="0" y="4"/>
                  </a:lnTo>
                  <a:lnTo>
                    <a:pt x="0" y="14"/>
                  </a:lnTo>
                  <a:close/>
                </a:path>
              </a:pathLst>
            </a:custGeom>
            <a:solidFill>
              <a:srgbClr val="FFFFFF"/>
            </a:solidFill>
            <a:ln>
              <a:noFill/>
            </a:ln>
          </p:spPr>
          <p:txBody>
            <a:bodyPr spcFirstLastPara="1" wrap="square" lIns="121900" tIns="60950" rIns="121900" bIns="60950" anchor="t" anchorCtr="0">
              <a:noAutofit/>
            </a:bodyPr>
            <a:lstStyle/>
            <a:p>
              <a:pPr marL="0" marR="0" lvl="0" indent="0" algn="l" rtl="0">
                <a:lnSpc>
                  <a:spcPct val="100000"/>
                </a:lnSpc>
                <a:spcBef>
                  <a:spcPts val="0"/>
                </a:spcBef>
                <a:spcAft>
                  <a:spcPts val="0"/>
                </a:spcAft>
                <a:buClr>
                  <a:schemeClr val="dk1"/>
                </a:buClr>
                <a:buSzPts val="2400"/>
                <a:buFont typeface="Century Gothic"/>
                <a:buNone/>
              </a:pPr>
              <a:endParaRPr sz="2400" b="0" i="0" u="none" strike="noStrike" cap="none">
                <a:solidFill>
                  <a:schemeClr val="lt1"/>
                </a:solidFill>
                <a:latin typeface="Century Gothic"/>
                <a:ea typeface="Century Gothic"/>
                <a:cs typeface="Century Gothic"/>
                <a:sym typeface="Century Gothic"/>
              </a:endParaRPr>
            </a:p>
          </p:txBody>
        </p:sp>
        <p:sp>
          <p:nvSpPr>
            <p:cNvPr id="6" name="Google Shape;188;p17">
              <a:extLst>
                <a:ext uri="{FF2B5EF4-FFF2-40B4-BE49-F238E27FC236}">
                  <a16:creationId xmlns:a16="http://schemas.microsoft.com/office/drawing/2014/main" id="{6BDD5D80-B1C8-079D-B684-AAB1671920A3}"/>
                </a:ext>
              </a:extLst>
            </p:cNvPr>
            <p:cNvSpPr/>
            <p:nvPr/>
          </p:nvSpPr>
          <p:spPr>
            <a:xfrm>
              <a:off x="5302579" y="4394891"/>
              <a:ext cx="50386" cy="158907"/>
            </a:xfrm>
            <a:custGeom>
              <a:avLst/>
              <a:gdLst/>
              <a:ahLst/>
              <a:cxnLst/>
              <a:rect l="l" t="t" r="r" b="b"/>
              <a:pathLst>
                <a:path w="13" h="41" extrusionOk="0">
                  <a:moveTo>
                    <a:pt x="0" y="13"/>
                  </a:moveTo>
                  <a:lnTo>
                    <a:pt x="0" y="41"/>
                  </a:lnTo>
                  <a:lnTo>
                    <a:pt x="13" y="41"/>
                  </a:lnTo>
                  <a:lnTo>
                    <a:pt x="13" y="0"/>
                  </a:lnTo>
                  <a:lnTo>
                    <a:pt x="0" y="13"/>
                  </a:lnTo>
                  <a:close/>
                </a:path>
              </a:pathLst>
            </a:custGeom>
            <a:solidFill>
              <a:srgbClr val="FFFFFF"/>
            </a:solidFill>
            <a:ln>
              <a:noFill/>
            </a:ln>
          </p:spPr>
          <p:txBody>
            <a:bodyPr spcFirstLastPara="1" wrap="square" lIns="121900" tIns="60950" rIns="121900" bIns="60950" anchor="t" anchorCtr="0">
              <a:noAutofit/>
            </a:bodyPr>
            <a:lstStyle/>
            <a:p>
              <a:pPr marL="0" marR="0" lvl="0" indent="0" algn="l" rtl="0">
                <a:lnSpc>
                  <a:spcPct val="100000"/>
                </a:lnSpc>
                <a:spcBef>
                  <a:spcPts val="0"/>
                </a:spcBef>
                <a:spcAft>
                  <a:spcPts val="0"/>
                </a:spcAft>
                <a:buClr>
                  <a:schemeClr val="dk1"/>
                </a:buClr>
                <a:buSzPts val="2400"/>
                <a:buFont typeface="Century Gothic"/>
                <a:buNone/>
              </a:pPr>
              <a:endParaRPr sz="2400" b="0" i="0" u="none" strike="noStrike" cap="none">
                <a:solidFill>
                  <a:schemeClr val="lt1"/>
                </a:solidFill>
                <a:latin typeface="Century Gothic"/>
                <a:ea typeface="Century Gothic"/>
                <a:cs typeface="Century Gothic"/>
                <a:sym typeface="Century Gothic"/>
              </a:endParaRPr>
            </a:p>
          </p:txBody>
        </p:sp>
        <p:sp>
          <p:nvSpPr>
            <p:cNvPr id="7" name="Google Shape;189;p17">
              <a:extLst>
                <a:ext uri="{FF2B5EF4-FFF2-40B4-BE49-F238E27FC236}">
                  <a16:creationId xmlns:a16="http://schemas.microsoft.com/office/drawing/2014/main" id="{A521ABFF-3CCC-98CA-08DC-1AC4A1AF2892}"/>
                </a:ext>
              </a:extLst>
            </p:cNvPr>
            <p:cNvSpPr/>
            <p:nvPr/>
          </p:nvSpPr>
          <p:spPr>
            <a:xfrm>
              <a:off x="5263822" y="4456903"/>
              <a:ext cx="27132" cy="96895"/>
            </a:xfrm>
            <a:custGeom>
              <a:avLst/>
              <a:gdLst/>
              <a:ahLst/>
              <a:cxnLst/>
              <a:rect l="l" t="t" r="r" b="b"/>
              <a:pathLst>
                <a:path w="7" h="25" extrusionOk="0">
                  <a:moveTo>
                    <a:pt x="0" y="7"/>
                  </a:moveTo>
                  <a:lnTo>
                    <a:pt x="0" y="25"/>
                  </a:lnTo>
                  <a:lnTo>
                    <a:pt x="7" y="25"/>
                  </a:lnTo>
                  <a:lnTo>
                    <a:pt x="7" y="0"/>
                  </a:lnTo>
                  <a:lnTo>
                    <a:pt x="7" y="0"/>
                  </a:lnTo>
                  <a:lnTo>
                    <a:pt x="0" y="7"/>
                  </a:lnTo>
                  <a:close/>
                </a:path>
              </a:pathLst>
            </a:custGeom>
            <a:solidFill>
              <a:srgbClr val="FFFFFF"/>
            </a:solidFill>
            <a:ln>
              <a:noFill/>
            </a:ln>
          </p:spPr>
          <p:txBody>
            <a:bodyPr spcFirstLastPara="1" wrap="square" lIns="121900" tIns="60950" rIns="121900" bIns="60950" anchor="t" anchorCtr="0">
              <a:noAutofit/>
            </a:bodyPr>
            <a:lstStyle/>
            <a:p>
              <a:pPr marL="0" marR="0" lvl="0" indent="0" algn="l" rtl="0">
                <a:lnSpc>
                  <a:spcPct val="100000"/>
                </a:lnSpc>
                <a:spcBef>
                  <a:spcPts val="0"/>
                </a:spcBef>
                <a:spcAft>
                  <a:spcPts val="0"/>
                </a:spcAft>
                <a:buClr>
                  <a:schemeClr val="dk1"/>
                </a:buClr>
                <a:buSzPts val="2400"/>
                <a:buFont typeface="Century Gothic"/>
                <a:buNone/>
              </a:pPr>
              <a:endParaRPr sz="2400" b="0" i="0" u="none" strike="noStrike" cap="none">
                <a:solidFill>
                  <a:schemeClr val="lt1"/>
                </a:solidFill>
                <a:latin typeface="Century Gothic"/>
                <a:ea typeface="Century Gothic"/>
                <a:cs typeface="Century Gothic"/>
                <a:sym typeface="Century Gothic"/>
              </a:endParaRPr>
            </a:p>
          </p:txBody>
        </p:sp>
        <p:sp>
          <p:nvSpPr>
            <p:cNvPr id="8" name="Google Shape;190;p17">
              <a:extLst>
                <a:ext uri="{FF2B5EF4-FFF2-40B4-BE49-F238E27FC236}">
                  <a16:creationId xmlns:a16="http://schemas.microsoft.com/office/drawing/2014/main" id="{36DBE51E-100A-EAF6-1371-5216BCB4DA43}"/>
                </a:ext>
              </a:extLst>
            </p:cNvPr>
            <p:cNvSpPr/>
            <p:nvPr/>
          </p:nvSpPr>
          <p:spPr>
            <a:xfrm>
              <a:off x="5236693" y="4495660"/>
              <a:ext cx="15503" cy="58137"/>
            </a:xfrm>
            <a:custGeom>
              <a:avLst/>
              <a:gdLst/>
              <a:ahLst/>
              <a:cxnLst/>
              <a:rect l="l" t="t" r="r" b="b"/>
              <a:pathLst>
                <a:path w="4" h="15" extrusionOk="0">
                  <a:moveTo>
                    <a:pt x="2" y="2"/>
                  </a:moveTo>
                  <a:lnTo>
                    <a:pt x="1" y="1"/>
                  </a:lnTo>
                  <a:lnTo>
                    <a:pt x="0" y="0"/>
                  </a:lnTo>
                  <a:lnTo>
                    <a:pt x="0" y="15"/>
                  </a:lnTo>
                  <a:lnTo>
                    <a:pt x="4" y="15"/>
                  </a:lnTo>
                  <a:lnTo>
                    <a:pt x="4" y="0"/>
                  </a:lnTo>
                  <a:lnTo>
                    <a:pt x="3" y="1"/>
                  </a:lnTo>
                  <a:lnTo>
                    <a:pt x="2" y="2"/>
                  </a:lnTo>
                  <a:close/>
                </a:path>
              </a:pathLst>
            </a:custGeom>
            <a:solidFill>
              <a:srgbClr val="FFFFFF"/>
            </a:solidFill>
            <a:ln>
              <a:noFill/>
            </a:ln>
          </p:spPr>
          <p:txBody>
            <a:bodyPr spcFirstLastPara="1" wrap="square" lIns="121900" tIns="60950" rIns="121900" bIns="60950" anchor="t" anchorCtr="0">
              <a:noAutofit/>
            </a:bodyPr>
            <a:lstStyle/>
            <a:p>
              <a:pPr marL="0" marR="0" lvl="0" indent="0" algn="l" rtl="0">
                <a:lnSpc>
                  <a:spcPct val="100000"/>
                </a:lnSpc>
                <a:spcBef>
                  <a:spcPts val="0"/>
                </a:spcBef>
                <a:spcAft>
                  <a:spcPts val="0"/>
                </a:spcAft>
                <a:buClr>
                  <a:schemeClr val="dk1"/>
                </a:buClr>
                <a:buSzPts val="2400"/>
                <a:buFont typeface="Century Gothic"/>
                <a:buNone/>
              </a:pPr>
              <a:endParaRPr sz="2400" b="0" i="0" u="none" strike="noStrike" cap="none">
                <a:solidFill>
                  <a:schemeClr val="lt1"/>
                </a:solidFill>
                <a:latin typeface="Century Gothic"/>
                <a:ea typeface="Century Gothic"/>
                <a:cs typeface="Century Gothic"/>
                <a:sym typeface="Century Gothic"/>
              </a:endParaRPr>
            </a:p>
          </p:txBody>
        </p:sp>
        <p:sp>
          <p:nvSpPr>
            <p:cNvPr id="9" name="Google Shape;191;p17">
              <a:extLst>
                <a:ext uri="{FF2B5EF4-FFF2-40B4-BE49-F238E27FC236}">
                  <a16:creationId xmlns:a16="http://schemas.microsoft.com/office/drawing/2014/main" id="{B14DCD58-E447-5E28-A749-D2E01A4652DE}"/>
                </a:ext>
              </a:extLst>
            </p:cNvPr>
            <p:cNvSpPr/>
            <p:nvPr/>
          </p:nvSpPr>
          <p:spPr>
            <a:xfrm>
              <a:off x="5147549" y="4340630"/>
              <a:ext cx="232545" cy="178285"/>
            </a:xfrm>
            <a:custGeom>
              <a:avLst/>
              <a:gdLst/>
              <a:ahLst/>
              <a:cxnLst/>
              <a:rect l="l" t="t" r="r" b="b"/>
              <a:pathLst>
                <a:path w="60" h="46" extrusionOk="0">
                  <a:moveTo>
                    <a:pt x="54" y="10"/>
                  </a:moveTo>
                  <a:lnTo>
                    <a:pt x="60" y="16"/>
                  </a:lnTo>
                  <a:lnTo>
                    <a:pt x="58" y="3"/>
                  </a:lnTo>
                  <a:lnTo>
                    <a:pt x="44" y="0"/>
                  </a:lnTo>
                  <a:lnTo>
                    <a:pt x="51" y="7"/>
                  </a:lnTo>
                  <a:lnTo>
                    <a:pt x="25" y="33"/>
                  </a:lnTo>
                  <a:lnTo>
                    <a:pt x="18" y="25"/>
                  </a:lnTo>
                  <a:lnTo>
                    <a:pt x="0" y="42"/>
                  </a:lnTo>
                  <a:lnTo>
                    <a:pt x="4" y="46"/>
                  </a:lnTo>
                  <a:lnTo>
                    <a:pt x="18" y="32"/>
                  </a:lnTo>
                  <a:lnTo>
                    <a:pt x="22" y="36"/>
                  </a:lnTo>
                  <a:lnTo>
                    <a:pt x="22" y="36"/>
                  </a:lnTo>
                  <a:lnTo>
                    <a:pt x="25" y="39"/>
                  </a:lnTo>
                  <a:lnTo>
                    <a:pt x="25" y="39"/>
                  </a:lnTo>
                  <a:lnTo>
                    <a:pt x="25" y="39"/>
                  </a:lnTo>
                  <a:lnTo>
                    <a:pt x="29" y="36"/>
                  </a:lnTo>
                  <a:lnTo>
                    <a:pt x="29" y="36"/>
                  </a:lnTo>
                  <a:lnTo>
                    <a:pt x="54" y="10"/>
                  </a:lnTo>
                  <a:close/>
                </a:path>
              </a:pathLst>
            </a:custGeom>
            <a:solidFill>
              <a:srgbClr val="FFFFFF"/>
            </a:solidFill>
            <a:ln>
              <a:noFill/>
            </a:ln>
          </p:spPr>
          <p:txBody>
            <a:bodyPr spcFirstLastPara="1" wrap="square" lIns="121900" tIns="60950" rIns="121900" bIns="60950" anchor="t" anchorCtr="0">
              <a:noAutofit/>
            </a:bodyPr>
            <a:lstStyle/>
            <a:p>
              <a:pPr marL="0" marR="0" lvl="0" indent="0" algn="l" rtl="0">
                <a:lnSpc>
                  <a:spcPct val="100000"/>
                </a:lnSpc>
                <a:spcBef>
                  <a:spcPts val="0"/>
                </a:spcBef>
                <a:spcAft>
                  <a:spcPts val="0"/>
                </a:spcAft>
                <a:buClr>
                  <a:schemeClr val="dk1"/>
                </a:buClr>
                <a:buSzPts val="2400"/>
                <a:buFont typeface="Century Gothic"/>
                <a:buNone/>
              </a:pPr>
              <a:endParaRPr sz="2400" b="0" i="0" u="none" strike="noStrike" cap="none">
                <a:solidFill>
                  <a:schemeClr val="lt1"/>
                </a:solidFill>
                <a:latin typeface="Century Gothic"/>
                <a:ea typeface="Century Gothic"/>
                <a:cs typeface="Century Gothic"/>
                <a:sym typeface="Century Gothic"/>
              </a:endParaRPr>
            </a:p>
          </p:txBody>
        </p:sp>
      </p:grpSp>
      <p:sp>
        <p:nvSpPr>
          <p:cNvPr id="15" name="Google Shape;177;p17">
            <a:extLst>
              <a:ext uri="{FF2B5EF4-FFF2-40B4-BE49-F238E27FC236}">
                <a16:creationId xmlns:a16="http://schemas.microsoft.com/office/drawing/2014/main" id="{B3CAFB71-9312-FE14-C4A0-744AE9A3D758}"/>
              </a:ext>
            </a:extLst>
          </p:cNvPr>
          <p:cNvSpPr/>
          <p:nvPr/>
        </p:nvSpPr>
        <p:spPr>
          <a:xfrm>
            <a:off x="663476" y="3557016"/>
            <a:ext cx="962063" cy="962063"/>
          </a:xfrm>
          <a:prstGeom prst="ellipse">
            <a:avLst/>
          </a:prstGeom>
          <a:solidFill>
            <a:srgbClr val="767171"/>
          </a:solidFill>
          <a:ln>
            <a:noFill/>
          </a:ln>
          <a:effectLst>
            <a:outerShdw blurRad="50800" dist="38100" dir="8100000" algn="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entury Gothic"/>
              <a:ea typeface="Century Gothic"/>
              <a:cs typeface="Century Gothic"/>
              <a:sym typeface="Century Gothic"/>
            </a:endParaRPr>
          </a:p>
        </p:txBody>
      </p:sp>
      <p:grpSp>
        <p:nvGrpSpPr>
          <p:cNvPr id="10" name="Google Shape;312;p21">
            <a:extLst>
              <a:ext uri="{FF2B5EF4-FFF2-40B4-BE49-F238E27FC236}">
                <a16:creationId xmlns:a16="http://schemas.microsoft.com/office/drawing/2014/main" id="{68F3FFB3-2728-28FC-CFD4-75BC214FB69A}"/>
              </a:ext>
            </a:extLst>
          </p:cNvPr>
          <p:cNvGrpSpPr/>
          <p:nvPr/>
        </p:nvGrpSpPr>
        <p:grpSpPr>
          <a:xfrm>
            <a:off x="840124" y="3826524"/>
            <a:ext cx="608766" cy="423046"/>
            <a:chOff x="4754563" y="1806575"/>
            <a:chExt cx="280988" cy="195263"/>
          </a:xfrm>
        </p:grpSpPr>
        <p:sp>
          <p:nvSpPr>
            <p:cNvPr id="11" name="Google Shape;313;p21">
              <a:extLst>
                <a:ext uri="{FF2B5EF4-FFF2-40B4-BE49-F238E27FC236}">
                  <a16:creationId xmlns:a16="http://schemas.microsoft.com/office/drawing/2014/main" id="{CB125278-58C2-EDD6-6EBB-BD231CD2355E}"/>
                </a:ext>
              </a:extLst>
            </p:cNvPr>
            <p:cNvSpPr/>
            <p:nvPr/>
          </p:nvSpPr>
          <p:spPr>
            <a:xfrm>
              <a:off x="4830763" y="1912938"/>
              <a:ext cx="204788" cy="88900"/>
            </a:xfrm>
            <a:custGeom>
              <a:avLst/>
              <a:gdLst/>
              <a:ahLst/>
              <a:cxnLst/>
              <a:rect l="l" t="t" r="r" b="b"/>
              <a:pathLst>
                <a:path w="89" h="39" extrusionOk="0">
                  <a:moveTo>
                    <a:pt x="80" y="12"/>
                  </a:moveTo>
                  <a:cubicBezTo>
                    <a:pt x="73" y="16"/>
                    <a:pt x="64" y="19"/>
                    <a:pt x="55" y="21"/>
                  </a:cubicBezTo>
                  <a:cubicBezTo>
                    <a:pt x="47" y="22"/>
                    <a:pt x="31" y="19"/>
                    <a:pt x="31" y="15"/>
                  </a:cubicBezTo>
                  <a:cubicBezTo>
                    <a:pt x="31" y="14"/>
                    <a:pt x="45" y="19"/>
                    <a:pt x="53" y="16"/>
                  </a:cubicBezTo>
                  <a:cubicBezTo>
                    <a:pt x="59" y="15"/>
                    <a:pt x="58" y="9"/>
                    <a:pt x="55" y="8"/>
                  </a:cubicBezTo>
                  <a:cubicBezTo>
                    <a:pt x="51" y="7"/>
                    <a:pt x="32" y="0"/>
                    <a:pt x="23" y="0"/>
                  </a:cubicBezTo>
                  <a:cubicBezTo>
                    <a:pt x="19" y="0"/>
                    <a:pt x="10" y="1"/>
                    <a:pt x="5" y="2"/>
                  </a:cubicBezTo>
                  <a:cubicBezTo>
                    <a:pt x="3" y="2"/>
                    <a:pt x="2" y="2"/>
                    <a:pt x="2" y="4"/>
                  </a:cubicBezTo>
                  <a:cubicBezTo>
                    <a:pt x="2" y="11"/>
                    <a:pt x="1" y="26"/>
                    <a:pt x="0" y="34"/>
                  </a:cubicBezTo>
                  <a:cubicBezTo>
                    <a:pt x="0" y="34"/>
                    <a:pt x="0" y="36"/>
                    <a:pt x="2" y="34"/>
                  </a:cubicBezTo>
                  <a:cubicBezTo>
                    <a:pt x="4" y="33"/>
                    <a:pt x="7" y="31"/>
                    <a:pt x="9" y="31"/>
                  </a:cubicBezTo>
                  <a:cubicBezTo>
                    <a:pt x="13" y="32"/>
                    <a:pt x="48" y="39"/>
                    <a:pt x="53" y="38"/>
                  </a:cubicBezTo>
                  <a:cubicBezTo>
                    <a:pt x="60" y="36"/>
                    <a:pt x="80" y="24"/>
                    <a:pt x="83" y="21"/>
                  </a:cubicBezTo>
                  <a:cubicBezTo>
                    <a:pt x="89" y="15"/>
                    <a:pt x="85" y="9"/>
                    <a:pt x="80" y="12"/>
                  </a:cubicBezTo>
                </a:path>
              </a:pathLst>
            </a:custGeom>
            <a:solidFill>
              <a:srgbClr val="FFFFFF"/>
            </a:solidFill>
            <a:ln>
              <a:noFill/>
            </a:ln>
          </p:spPr>
          <p:txBody>
            <a:bodyPr spcFirstLastPara="1" wrap="square" lIns="121900" tIns="60950" rIns="121900" bIns="60950" anchor="t" anchorCtr="0">
              <a:noAutofit/>
            </a:bodyPr>
            <a:lstStyle/>
            <a:p>
              <a:pPr marL="0" marR="0" lvl="0" indent="0" algn="l" rtl="0">
                <a:lnSpc>
                  <a:spcPct val="100000"/>
                </a:lnSpc>
                <a:spcBef>
                  <a:spcPts val="0"/>
                </a:spcBef>
                <a:spcAft>
                  <a:spcPts val="0"/>
                </a:spcAft>
                <a:buClr>
                  <a:schemeClr val="dk1"/>
                </a:buClr>
                <a:buSzPts val="2400"/>
                <a:buFont typeface="Century Gothic"/>
                <a:buNone/>
              </a:pPr>
              <a:endParaRPr sz="2400" b="0" i="0" u="none" strike="noStrike" cap="none">
                <a:solidFill>
                  <a:schemeClr val="lt1"/>
                </a:solidFill>
                <a:latin typeface="Century Gothic"/>
                <a:ea typeface="Century Gothic"/>
                <a:cs typeface="Century Gothic"/>
                <a:sym typeface="Century Gothic"/>
              </a:endParaRPr>
            </a:p>
          </p:txBody>
        </p:sp>
        <p:grpSp>
          <p:nvGrpSpPr>
            <p:cNvPr id="12" name="Google Shape;314;p21">
              <a:extLst>
                <a:ext uri="{FF2B5EF4-FFF2-40B4-BE49-F238E27FC236}">
                  <a16:creationId xmlns:a16="http://schemas.microsoft.com/office/drawing/2014/main" id="{0BF12BF5-F9A0-5D7F-6DE5-C7E9DAA139E7}"/>
                </a:ext>
              </a:extLst>
            </p:cNvPr>
            <p:cNvGrpSpPr/>
            <p:nvPr/>
          </p:nvGrpSpPr>
          <p:grpSpPr>
            <a:xfrm>
              <a:off x="4754563" y="1806575"/>
              <a:ext cx="260351" cy="188913"/>
              <a:chOff x="4754563" y="1903411"/>
              <a:chExt cx="260351" cy="188913"/>
            </a:xfrm>
          </p:grpSpPr>
          <p:sp>
            <p:nvSpPr>
              <p:cNvPr id="13" name="Google Shape;315;p21">
                <a:extLst>
                  <a:ext uri="{FF2B5EF4-FFF2-40B4-BE49-F238E27FC236}">
                    <a16:creationId xmlns:a16="http://schemas.microsoft.com/office/drawing/2014/main" id="{706E6BFC-304F-E6BB-8960-C0DC17BE01C1}"/>
                  </a:ext>
                </a:extLst>
              </p:cNvPr>
              <p:cNvSpPr/>
              <p:nvPr/>
            </p:nvSpPr>
            <p:spPr>
              <a:xfrm>
                <a:off x="4754563" y="2011361"/>
                <a:ext cx="65088" cy="80963"/>
              </a:xfrm>
              <a:custGeom>
                <a:avLst/>
                <a:gdLst/>
                <a:ahLst/>
                <a:cxnLst/>
                <a:rect l="l" t="t" r="r" b="b"/>
                <a:pathLst>
                  <a:path w="28" h="35" extrusionOk="0">
                    <a:moveTo>
                      <a:pt x="15" y="31"/>
                    </a:moveTo>
                    <a:cubicBezTo>
                      <a:pt x="12" y="31"/>
                      <a:pt x="10" y="29"/>
                      <a:pt x="10" y="26"/>
                    </a:cubicBezTo>
                    <a:cubicBezTo>
                      <a:pt x="10" y="23"/>
                      <a:pt x="12" y="21"/>
                      <a:pt x="15" y="21"/>
                    </a:cubicBezTo>
                    <a:cubicBezTo>
                      <a:pt x="17" y="21"/>
                      <a:pt x="20" y="23"/>
                      <a:pt x="20" y="26"/>
                    </a:cubicBezTo>
                    <a:cubicBezTo>
                      <a:pt x="20" y="29"/>
                      <a:pt x="17" y="31"/>
                      <a:pt x="15" y="31"/>
                    </a:cubicBezTo>
                    <a:moveTo>
                      <a:pt x="25" y="1"/>
                    </a:moveTo>
                    <a:cubicBezTo>
                      <a:pt x="7" y="0"/>
                      <a:pt x="7" y="0"/>
                      <a:pt x="7" y="0"/>
                    </a:cubicBezTo>
                    <a:cubicBezTo>
                      <a:pt x="6" y="0"/>
                      <a:pt x="4" y="1"/>
                      <a:pt x="4" y="2"/>
                    </a:cubicBezTo>
                    <a:cubicBezTo>
                      <a:pt x="1" y="32"/>
                      <a:pt x="1" y="32"/>
                      <a:pt x="1" y="32"/>
                    </a:cubicBezTo>
                    <a:cubicBezTo>
                      <a:pt x="0" y="34"/>
                      <a:pt x="1" y="35"/>
                      <a:pt x="3" y="35"/>
                    </a:cubicBezTo>
                    <a:cubicBezTo>
                      <a:pt x="23" y="35"/>
                      <a:pt x="23" y="35"/>
                      <a:pt x="23" y="35"/>
                    </a:cubicBezTo>
                    <a:cubicBezTo>
                      <a:pt x="24" y="35"/>
                      <a:pt x="25" y="34"/>
                      <a:pt x="26" y="32"/>
                    </a:cubicBezTo>
                    <a:cubicBezTo>
                      <a:pt x="28" y="3"/>
                      <a:pt x="28" y="3"/>
                      <a:pt x="28" y="3"/>
                    </a:cubicBezTo>
                    <a:cubicBezTo>
                      <a:pt x="28" y="2"/>
                      <a:pt x="27" y="1"/>
                      <a:pt x="25" y="1"/>
                    </a:cubicBezTo>
                  </a:path>
                </a:pathLst>
              </a:custGeom>
              <a:solidFill>
                <a:srgbClr val="FFFFFF"/>
              </a:solidFill>
              <a:ln>
                <a:noFill/>
              </a:ln>
            </p:spPr>
            <p:txBody>
              <a:bodyPr spcFirstLastPara="1" wrap="square" lIns="121900" tIns="60950" rIns="121900" bIns="60950" anchor="t" anchorCtr="0">
                <a:noAutofit/>
              </a:bodyPr>
              <a:lstStyle/>
              <a:p>
                <a:pPr marL="0" marR="0" lvl="0" indent="0" algn="l" rtl="0">
                  <a:lnSpc>
                    <a:spcPct val="100000"/>
                  </a:lnSpc>
                  <a:spcBef>
                    <a:spcPts val="0"/>
                  </a:spcBef>
                  <a:spcAft>
                    <a:spcPts val="0"/>
                  </a:spcAft>
                  <a:buClr>
                    <a:schemeClr val="dk1"/>
                  </a:buClr>
                  <a:buSzPts val="2400"/>
                  <a:buFont typeface="Century Gothic"/>
                  <a:buNone/>
                </a:pPr>
                <a:endParaRPr sz="2400" b="0" i="0" u="none" strike="noStrike" cap="none">
                  <a:solidFill>
                    <a:schemeClr val="lt1"/>
                  </a:solidFill>
                  <a:latin typeface="Century Gothic"/>
                  <a:ea typeface="Century Gothic"/>
                  <a:cs typeface="Century Gothic"/>
                  <a:sym typeface="Century Gothic"/>
                </a:endParaRPr>
              </a:p>
            </p:txBody>
          </p:sp>
          <p:sp>
            <p:nvSpPr>
              <p:cNvPr id="14" name="Google Shape;316;p21">
                <a:extLst>
                  <a:ext uri="{FF2B5EF4-FFF2-40B4-BE49-F238E27FC236}">
                    <a16:creationId xmlns:a16="http://schemas.microsoft.com/office/drawing/2014/main" id="{693DAA2F-6A78-EEF1-4ED3-247BBD423022}"/>
                  </a:ext>
                </a:extLst>
              </p:cNvPr>
              <p:cNvSpPr/>
              <p:nvPr/>
            </p:nvSpPr>
            <p:spPr>
              <a:xfrm>
                <a:off x="4819651" y="1903411"/>
                <a:ext cx="195263" cy="101600"/>
              </a:xfrm>
              <a:custGeom>
                <a:avLst/>
                <a:gdLst/>
                <a:ahLst/>
                <a:cxnLst/>
                <a:rect l="l" t="t" r="r" b="b"/>
                <a:pathLst>
                  <a:path w="85" h="44" extrusionOk="0">
                    <a:moveTo>
                      <a:pt x="17" y="33"/>
                    </a:moveTo>
                    <a:cubicBezTo>
                      <a:pt x="11" y="31"/>
                      <a:pt x="7" y="24"/>
                      <a:pt x="9" y="18"/>
                    </a:cubicBezTo>
                    <a:cubicBezTo>
                      <a:pt x="11" y="11"/>
                      <a:pt x="18" y="8"/>
                      <a:pt x="24" y="10"/>
                    </a:cubicBezTo>
                    <a:cubicBezTo>
                      <a:pt x="31" y="12"/>
                      <a:pt x="35" y="18"/>
                      <a:pt x="33" y="25"/>
                    </a:cubicBezTo>
                    <a:cubicBezTo>
                      <a:pt x="31" y="32"/>
                      <a:pt x="24" y="35"/>
                      <a:pt x="17" y="33"/>
                    </a:cubicBezTo>
                    <a:moveTo>
                      <a:pt x="81" y="33"/>
                    </a:moveTo>
                    <a:cubicBezTo>
                      <a:pt x="82" y="29"/>
                      <a:pt x="82" y="29"/>
                      <a:pt x="82" y="29"/>
                    </a:cubicBezTo>
                    <a:cubicBezTo>
                      <a:pt x="83" y="26"/>
                      <a:pt x="81" y="23"/>
                      <a:pt x="79" y="22"/>
                    </a:cubicBezTo>
                    <a:cubicBezTo>
                      <a:pt x="76" y="22"/>
                      <a:pt x="73" y="23"/>
                      <a:pt x="72" y="26"/>
                    </a:cubicBezTo>
                    <a:cubicBezTo>
                      <a:pt x="71" y="30"/>
                      <a:pt x="71" y="30"/>
                      <a:pt x="71" y="30"/>
                    </a:cubicBezTo>
                    <a:cubicBezTo>
                      <a:pt x="71" y="30"/>
                      <a:pt x="71" y="31"/>
                      <a:pt x="70" y="31"/>
                    </a:cubicBezTo>
                    <a:cubicBezTo>
                      <a:pt x="69" y="31"/>
                      <a:pt x="67" y="30"/>
                      <a:pt x="67" y="30"/>
                    </a:cubicBezTo>
                    <a:cubicBezTo>
                      <a:pt x="67" y="30"/>
                      <a:pt x="66" y="30"/>
                      <a:pt x="66" y="29"/>
                    </a:cubicBezTo>
                    <a:cubicBezTo>
                      <a:pt x="66" y="27"/>
                      <a:pt x="68" y="22"/>
                      <a:pt x="68" y="22"/>
                    </a:cubicBezTo>
                    <a:cubicBezTo>
                      <a:pt x="69" y="20"/>
                      <a:pt x="67" y="17"/>
                      <a:pt x="64" y="16"/>
                    </a:cubicBezTo>
                    <a:cubicBezTo>
                      <a:pt x="62" y="15"/>
                      <a:pt x="59" y="17"/>
                      <a:pt x="58" y="19"/>
                    </a:cubicBezTo>
                    <a:cubicBezTo>
                      <a:pt x="58" y="19"/>
                      <a:pt x="57" y="24"/>
                      <a:pt x="56" y="26"/>
                    </a:cubicBezTo>
                    <a:cubicBezTo>
                      <a:pt x="56" y="27"/>
                      <a:pt x="55" y="26"/>
                      <a:pt x="55" y="26"/>
                    </a:cubicBezTo>
                    <a:cubicBezTo>
                      <a:pt x="41" y="22"/>
                      <a:pt x="41" y="22"/>
                      <a:pt x="41" y="22"/>
                    </a:cubicBezTo>
                    <a:cubicBezTo>
                      <a:pt x="40" y="22"/>
                      <a:pt x="40" y="20"/>
                      <a:pt x="40" y="20"/>
                    </a:cubicBezTo>
                    <a:cubicBezTo>
                      <a:pt x="39" y="12"/>
                      <a:pt x="34" y="5"/>
                      <a:pt x="26" y="3"/>
                    </a:cubicBezTo>
                    <a:cubicBezTo>
                      <a:pt x="16" y="0"/>
                      <a:pt x="5" y="6"/>
                      <a:pt x="3" y="16"/>
                    </a:cubicBezTo>
                    <a:cubicBezTo>
                      <a:pt x="0" y="26"/>
                      <a:pt x="5" y="37"/>
                      <a:pt x="15" y="40"/>
                    </a:cubicBezTo>
                    <a:cubicBezTo>
                      <a:pt x="23" y="42"/>
                      <a:pt x="32" y="39"/>
                      <a:pt x="36" y="32"/>
                    </a:cubicBezTo>
                    <a:cubicBezTo>
                      <a:pt x="37" y="32"/>
                      <a:pt x="37" y="32"/>
                      <a:pt x="38" y="32"/>
                    </a:cubicBezTo>
                    <a:cubicBezTo>
                      <a:pt x="78" y="44"/>
                      <a:pt x="78" y="44"/>
                      <a:pt x="78" y="44"/>
                    </a:cubicBezTo>
                    <a:cubicBezTo>
                      <a:pt x="80" y="44"/>
                      <a:pt x="83" y="43"/>
                      <a:pt x="84" y="40"/>
                    </a:cubicBezTo>
                    <a:cubicBezTo>
                      <a:pt x="85" y="38"/>
                      <a:pt x="84" y="36"/>
                      <a:pt x="82" y="35"/>
                    </a:cubicBezTo>
                    <a:cubicBezTo>
                      <a:pt x="81" y="34"/>
                      <a:pt x="81" y="34"/>
                      <a:pt x="81" y="33"/>
                    </a:cubicBezTo>
                  </a:path>
                </a:pathLst>
              </a:custGeom>
              <a:solidFill>
                <a:srgbClr val="FFFFFF"/>
              </a:solidFill>
              <a:ln>
                <a:noFill/>
              </a:ln>
            </p:spPr>
            <p:txBody>
              <a:bodyPr spcFirstLastPara="1" wrap="square" lIns="121900" tIns="60950" rIns="121900" bIns="60950" anchor="t" anchorCtr="0">
                <a:noAutofit/>
              </a:bodyPr>
              <a:lstStyle/>
              <a:p>
                <a:pPr marL="0" marR="0" lvl="0" indent="0" algn="l" rtl="0">
                  <a:lnSpc>
                    <a:spcPct val="100000"/>
                  </a:lnSpc>
                  <a:spcBef>
                    <a:spcPts val="0"/>
                  </a:spcBef>
                  <a:spcAft>
                    <a:spcPts val="0"/>
                  </a:spcAft>
                  <a:buClr>
                    <a:schemeClr val="dk1"/>
                  </a:buClr>
                  <a:buSzPts val="2400"/>
                  <a:buFont typeface="Century Gothic"/>
                  <a:buNone/>
                </a:pPr>
                <a:endParaRPr sz="2400" b="0" i="0" u="none" strike="noStrike" cap="none">
                  <a:solidFill>
                    <a:schemeClr val="lt1"/>
                  </a:solidFill>
                  <a:latin typeface="Century Gothic"/>
                  <a:ea typeface="Century Gothic"/>
                  <a:cs typeface="Century Gothic"/>
                  <a:sym typeface="Century Gothic"/>
                </a:endParaRPr>
              </a:p>
            </p:txBody>
          </p:sp>
        </p:grpSp>
      </p:grpSp>
      <p:sp>
        <p:nvSpPr>
          <p:cNvPr id="16" name="Google Shape;538;p26">
            <a:extLst>
              <a:ext uri="{FF2B5EF4-FFF2-40B4-BE49-F238E27FC236}">
                <a16:creationId xmlns:a16="http://schemas.microsoft.com/office/drawing/2014/main" id="{3D2848EA-60D5-DEB8-E54E-CBA36577E8DE}"/>
              </a:ext>
            </a:extLst>
          </p:cNvPr>
          <p:cNvSpPr/>
          <p:nvPr/>
        </p:nvSpPr>
        <p:spPr>
          <a:xfrm>
            <a:off x="1751263" y="4235812"/>
            <a:ext cx="5127902" cy="488150"/>
          </a:xfrm>
          <a:prstGeom prst="rect">
            <a:avLst/>
          </a:prstGeom>
          <a:noFill/>
          <a:ln>
            <a:noFill/>
          </a:ln>
        </p:spPr>
        <p:txBody>
          <a:bodyPr spcFirstLastPara="1" wrap="square" lIns="91425" tIns="45700" rIns="91425" bIns="45700" anchor="t" anchorCtr="0">
            <a:noAutofit/>
          </a:bodyPr>
          <a:lstStyle/>
          <a:p>
            <a:pPr marL="0" marR="0" lvl="0" indent="0" algn="just" rtl="0">
              <a:spcBef>
                <a:spcPts val="0"/>
              </a:spcBef>
              <a:spcAft>
                <a:spcPts val="0"/>
              </a:spcAft>
              <a:buNone/>
            </a:pPr>
            <a:r>
              <a:rPr lang="es-ES_tradnl" sz="2800" b="1" dirty="0">
                <a:solidFill>
                  <a:schemeClr val="tx1">
                    <a:lumMod val="65000"/>
                    <a:lumOff val="35000"/>
                  </a:schemeClr>
                </a:solidFill>
                <a:latin typeface="Century Gothic"/>
                <a:ea typeface="Century Gothic"/>
                <a:cs typeface="Century Gothic"/>
                <a:sym typeface="Century Gothic"/>
              </a:rPr>
              <a:t>+30% </a:t>
            </a:r>
            <a:r>
              <a:rPr lang="es-ES_tradnl" sz="2000" b="1" dirty="0">
                <a:solidFill>
                  <a:srgbClr val="767171"/>
                </a:solidFill>
                <a:latin typeface="Century Gothic"/>
                <a:ea typeface="Century Gothic"/>
                <a:cs typeface="Century Gothic"/>
                <a:sym typeface="Century Gothic"/>
              </a:rPr>
              <a:t>Coste Viv. Nueva Construcción</a:t>
            </a:r>
          </a:p>
        </p:txBody>
      </p:sp>
      <p:sp>
        <p:nvSpPr>
          <p:cNvPr id="17" name="Google Shape;947;p36">
            <a:extLst>
              <a:ext uri="{FF2B5EF4-FFF2-40B4-BE49-F238E27FC236}">
                <a16:creationId xmlns:a16="http://schemas.microsoft.com/office/drawing/2014/main" id="{B4D54C29-CCA4-BECB-FF22-5F84C5207188}"/>
              </a:ext>
            </a:extLst>
          </p:cNvPr>
          <p:cNvSpPr/>
          <p:nvPr/>
        </p:nvSpPr>
        <p:spPr>
          <a:xfrm>
            <a:off x="663475" y="5164553"/>
            <a:ext cx="962063" cy="935102"/>
          </a:xfrm>
          <a:custGeom>
            <a:avLst/>
            <a:gdLst/>
            <a:ahLst/>
            <a:cxnLst/>
            <a:rect l="l" t="t" r="r" b="b"/>
            <a:pathLst>
              <a:path w="187" h="187" extrusionOk="0">
                <a:moveTo>
                  <a:pt x="93" y="0"/>
                </a:moveTo>
                <a:cubicBezTo>
                  <a:pt x="42" y="0"/>
                  <a:pt x="0" y="41"/>
                  <a:pt x="0" y="93"/>
                </a:cubicBezTo>
                <a:cubicBezTo>
                  <a:pt x="0" y="145"/>
                  <a:pt x="42" y="187"/>
                  <a:pt x="93" y="187"/>
                </a:cubicBezTo>
                <a:cubicBezTo>
                  <a:pt x="145" y="187"/>
                  <a:pt x="187" y="145"/>
                  <a:pt x="187" y="93"/>
                </a:cubicBezTo>
                <a:cubicBezTo>
                  <a:pt x="187" y="41"/>
                  <a:pt x="145" y="0"/>
                  <a:pt x="93" y="0"/>
                </a:cubicBezTo>
                <a:close/>
                <a:moveTo>
                  <a:pt x="110" y="68"/>
                </a:moveTo>
                <a:cubicBezTo>
                  <a:pt x="118" y="68"/>
                  <a:pt x="118" y="68"/>
                  <a:pt x="118" y="68"/>
                </a:cubicBezTo>
                <a:cubicBezTo>
                  <a:pt x="118" y="116"/>
                  <a:pt x="118" y="116"/>
                  <a:pt x="118" y="116"/>
                </a:cubicBezTo>
                <a:cubicBezTo>
                  <a:pt x="110" y="116"/>
                  <a:pt x="110" y="116"/>
                  <a:pt x="110" y="116"/>
                </a:cubicBezTo>
                <a:lnTo>
                  <a:pt x="110" y="68"/>
                </a:lnTo>
                <a:close/>
                <a:moveTo>
                  <a:pt x="86" y="80"/>
                </a:moveTo>
                <a:cubicBezTo>
                  <a:pt x="98" y="80"/>
                  <a:pt x="98" y="80"/>
                  <a:pt x="98" y="80"/>
                </a:cubicBezTo>
                <a:cubicBezTo>
                  <a:pt x="98" y="116"/>
                  <a:pt x="98" y="116"/>
                  <a:pt x="98" y="116"/>
                </a:cubicBezTo>
                <a:cubicBezTo>
                  <a:pt x="86" y="116"/>
                  <a:pt x="86" y="116"/>
                  <a:pt x="86" y="116"/>
                </a:cubicBezTo>
                <a:lnTo>
                  <a:pt x="86" y="80"/>
                </a:lnTo>
                <a:close/>
                <a:moveTo>
                  <a:pt x="66" y="92"/>
                </a:moveTo>
                <a:cubicBezTo>
                  <a:pt x="74" y="92"/>
                  <a:pt x="74" y="92"/>
                  <a:pt x="74" y="92"/>
                </a:cubicBezTo>
                <a:cubicBezTo>
                  <a:pt x="74" y="116"/>
                  <a:pt x="74" y="116"/>
                  <a:pt x="74" y="116"/>
                </a:cubicBezTo>
                <a:cubicBezTo>
                  <a:pt x="66" y="116"/>
                  <a:pt x="66" y="116"/>
                  <a:pt x="66" y="116"/>
                </a:cubicBezTo>
                <a:lnTo>
                  <a:pt x="66" y="92"/>
                </a:lnTo>
                <a:close/>
                <a:moveTo>
                  <a:pt x="146" y="140"/>
                </a:moveTo>
                <a:cubicBezTo>
                  <a:pt x="42" y="140"/>
                  <a:pt x="42" y="140"/>
                  <a:pt x="42" y="140"/>
                </a:cubicBezTo>
                <a:cubicBezTo>
                  <a:pt x="42" y="32"/>
                  <a:pt x="42" y="32"/>
                  <a:pt x="42" y="32"/>
                </a:cubicBezTo>
                <a:cubicBezTo>
                  <a:pt x="54" y="32"/>
                  <a:pt x="54" y="32"/>
                  <a:pt x="54" y="32"/>
                </a:cubicBezTo>
                <a:cubicBezTo>
                  <a:pt x="54" y="120"/>
                  <a:pt x="54" y="120"/>
                  <a:pt x="54" y="120"/>
                </a:cubicBezTo>
                <a:cubicBezTo>
                  <a:pt x="146" y="120"/>
                  <a:pt x="146" y="120"/>
                  <a:pt x="146" y="120"/>
                </a:cubicBezTo>
                <a:lnTo>
                  <a:pt x="146" y="140"/>
                </a:lnTo>
                <a:close/>
                <a:moveTo>
                  <a:pt x="146" y="116"/>
                </a:moveTo>
                <a:cubicBezTo>
                  <a:pt x="130" y="116"/>
                  <a:pt x="130" y="116"/>
                  <a:pt x="130" y="116"/>
                </a:cubicBezTo>
                <a:cubicBezTo>
                  <a:pt x="130" y="56"/>
                  <a:pt x="130" y="56"/>
                  <a:pt x="130" y="56"/>
                </a:cubicBezTo>
                <a:cubicBezTo>
                  <a:pt x="146" y="56"/>
                  <a:pt x="146" y="56"/>
                  <a:pt x="146" y="56"/>
                </a:cubicBezTo>
                <a:lnTo>
                  <a:pt x="146" y="116"/>
                </a:lnTo>
                <a:close/>
              </a:path>
            </a:pathLst>
          </a:custGeom>
          <a:solidFill>
            <a:srgbClr val="767171"/>
          </a:solidFill>
          <a:ln>
            <a:noFill/>
          </a:ln>
          <a:effectLst>
            <a:outerShdw blurRad="50800" dist="38100" dir="8100000" algn="tr" rotWithShape="0">
              <a:srgbClr val="000000">
                <a:alpha val="40000"/>
              </a:srgbClr>
            </a:outerShdw>
          </a:effectLst>
        </p:spPr>
        <p:txBody>
          <a:bodyPr spcFirstLastPara="1" wrap="square" lIns="91425" tIns="45700" rIns="91425" bIns="45700" anchor="ctr" anchorCtr="0">
            <a:noAutofit/>
          </a:bodyPr>
          <a:lstStyle/>
          <a:p>
            <a:pPr algn="ctr"/>
            <a:endParaRPr sz="1800">
              <a:solidFill>
                <a:srgbClr val="FFFFFF"/>
              </a:solidFill>
              <a:latin typeface="Century Gothic"/>
              <a:sym typeface="Century Gothic"/>
            </a:endParaRPr>
          </a:p>
        </p:txBody>
      </p:sp>
      <p:sp>
        <p:nvSpPr>
          <p:cNvPr id="18" name="Google Shape;538;p26">
            <a:extLst>
              <a:ext uri="{FF2B5EF4-FFF2-40B4-BE49-F238E27FC236}">
                <a16:creationId xmlns:a16="http://schemas.microsoft.com/office/drawing/2014/main" id="{B1FC40A0-2C7D-4163-D728-16EF2B87ED07}"/>
              </a:ext>
            </a:extLst>
          </p:cNvPr>
          <p:cNvSpPr/>
          <p:nvPr/>
        </p:nvSpPr>
        <p:spPr>
          <a:xfrm>
            <a:off x="1794989" y="5404920"/>
            <a:ext cx="5127902" cy="454368"/>
          </a:xfrm>
          <a:prstGeom prst="rect">
            <a:avLst/>
          </a:prstGeom>
          <a:noFill/>
          <a:ln>
            <a:noFill/>
          </a:ln>
        </p:spPr>
        <p:txBody>
          <a:bodyPr spcFirstLastPara="1" wrap="square" lIns="91425" tIns="45700" rIns="91425" bIns="45700" anchor="t" anchorCtr="0">
            <a:noAutofit/>
          </a:bodyPr>
          <a:lstStyle/>
          <a:p>
            <a:r>
              <a:rPr lang="es-ES_tradnl" sz="2000" b="1" dirty="0">
                <a:solidFill>
                  <a:srgbClr val="767171"/>
                </a:solidFill>
                <a:latin typeface="Century Gothic"/>
              </a:rPr>
              <a:t>Entorno económico volátil</a:t>
            </a:r>
            <a:endParaRPr lang="es-ES_tradnl" sz="2000" b="1" dirty="0">
              <a:solidFill>
                <a:srgbClr val="767171"/>
              </a:solidFill>
              <a:latin typeface="Century Gothic"/>
              <a:sym typeface="Century Gothic"/>
            </a:endParaRPr>
          </a:p>
        </p:txBody>
      </p:sp>
      <p:sp>
        <p:nvSpPr>
          <p:cNvPr id="19" name="Google Shape;538;p26">
            <a:extLst>
              <a:ext uri="{FF2B5EF4-FFF2-40B4-BE49-F238E27FC236}">
                <a16:creationId xmlns:a16="http://schemas.microsoft.com/office/drawing/2014/main" id="{997EE5ED-851D-F4A2-D25F-5E3763073C46}"/>
              </a:ext>
            </a:extLst>
          </p:cNvPr>
          <p:cNvSpPr/>
          <p:nvPr/>
        </p:nvSpPr>
        <p:spPr>
          <a:xfrm>
            <a:off x="1794917" y="3387541"/>
            <a:ext cx="5127902" cy="488150"/>
          </a:xfrm>
          <a:prstGeom prst="rect">
            <a:avLst/>
          </a:prstGeom>
          <a:noFill/>
          <a:ln>
            <a:noFill/>
          </a:ln>
        </p:spPr>
        <p:txBody>
          <a:bodyPr spcFirstLastPara="1" wrap="square" lIns="91425" tIns="45700" rIns="91425" bIns="45700" anchor="t" anchorCtr="0">
            <a:noAutofit/>
          </a:bodyPr>
          <a:lstStyle/>
          <a:p>
            <a:pPr marL="0" marR="0" lvl="0" indent="0" algn="just" rtl="0">
              <a:spcBef>
                <a:spcPts val="0"/>
              </a:spcBef>
              <a:spcAft>
                <a:spcPts val="0"/>
              </a:spcAft>
              <a:buNone/>
            </a:pPr>
            <a:r>
              <a:rPr lang="es-ES_tradnl" sz="2800" b="1" dirty="0">
                <a:solidFill>
                  <a:schemeClr val="tx1">
                    <a:lumMod val="65000"/>
                    <a:lumOff val="35000"/>
                  </a:schemeClr>
                </a:solidFill>
                <a:latin typeface="Century Gothic"/>
                <a:ea typeface="Century Gothic"/>
                <a:cs typeface="Century Gothic"/>
                <a:sym typeface="Century Gothic"/>
              </a:rPr>
              <a:t>x4  </a:t>
            </a:r>
            <a:r>
              <a:rPr lang="es-ES_tradnl" sz="2000" b="1" dirty="0">
                <a:solidFill>
                  <a:srgbClr val="767171"/>
                </a:solidFill>
                <a:latin typeface="Century Gothic"/>
                <a:ea typeface="Century Gothic"/>
                <a:cs typeface="Century Gothic"/>
                <a:sym typeface="Century Gothic"/>
              </a:rPr>
              <a:t>Demanda Viv. Segunda Mano</a:t>
            </a:r>
          </a:p>
        </p:txBody>
      </p:sp>
      <p:sp>
        <p:nvSpPr>
          <p:cNvPr id="21" name="CuadroTexto 20">
            <a:extLst>
              <a:ext uri="{FF2B5EF4-FFF2-40B4-BE49-F238E27FC236}">
                <a16:creationId xmlns:a16="http://schemas.microsoft.com/office/drawing/2014/main" id="{481929C5-B805-0D57-F880-99DB396EB3DD}"/>
              </a:ext>
            </a:extLst>
          </p:cNvPr>
          <p:cNvSpPr txBox="1"/>
          <p:nvPr/>
        </p:nvSpPr>
        <p:spPr>
          <a:xfrm>
            <a:off x="3721021" y="3964349"/>
            <a:ext cx="500634" cy="369332"/>
          </a:xfrm>
          <a:prstGeom prst="rect">
            <a:avLst/>
          </a:prstGeom>
          <a:noFill/>
        </p:spPr>
        <p:txBody>
          <a:bodyPr wrap="square">
            <a:spAutoFit/>
          </a:bodyPr>
          <a:lstStyle/>
          <a:p>
            <a:r>
              <a:rPr lang="es-ES_tradnl" sz="1800" b="1" dirty="0">
                <a:solidFill>
                  <a:srgbClr val="767171"/>
                </a:solidFill>
                <a:latin typeface="Century Gothic"/>
                <a:ea typeface="Century Gothic"/>
                <a:cs typeface="Century Gothic"/>
                <a:sym typeface="Century Gothic"/>
              </a:rPr>
              <a:t>VS</a:t>
            </a:r>
            <a:endParaRPr lang="es-ES_tradnl" dirty="0"/>
          </a:p>
        </p:txBody>
      </p:sp>
    </p:spTree>
    <p:extLst>
      <p:ext uri="{BB962C8B-B14F-4D97-AF65-F5344CB8AC3E}">
        <p14:creationId xmlns:p14="http://schemas.microsoft.com/office/powerpoint/2010/main" val="863180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93"/>
                                        </p:tgtEl>
                                        <p:attrNameLst>
                                          <p:attrName>style.visibility</p:attrName>
                                        </p:attrNameLst>
                                      </p:cBhvr>
                                      <p:to>
                                        <p:strVal val="visible"/>
                                      </p:to>
                                    </p:set>
                                    <p:animEffect transition="in" filter="fade">
                                      <p:cBhvr>
                                        <p:cTn id="7" dur="1000"/>
                                        <p:tgtEl>
                                          <p:spTgt spid="493"/>
                                        </p:tgtEl>
                                      </p:cBhvr>
                                    </p:animEffect>
                                  </p:childTnLst>
                                </p:cTn>
                              </p:par>
                            </p:childTnLst>
                          </p:cTn>
                        </p:par>
                        <p:par>
                          <p:cTn id="8" fill="hold">
                            <p:stCondLst>
                              <p:cond delay="1000"/>
                            </p:stCondLst>
                            <p:childTnLst>
                              <p:par>
                                <p:cTn id="9" presetID="2" presetClass="entr" presetSubtype="8" fill="hold" nodeType="afterEffect">
                                  <p:stCondLst>
                                    <p:cond delay="0"/>
                                  </p:stCondLst>
                                  <p:childTnLst>
                                    <p:set>
                                      <p:cBhvr>
                                        <p:cTn id="10" dur="1" fill="hold">
                                          <p:stCondLst>
                                            <p:cond delay="0"/>
                                          </p:stCondLst>
                                        </p:cTn>
                                        <p:tgtEl>
                                          <p:spTgt spid="502"/>
                                        </p:tgtEl>
                                        <p:attrNameLst>
                                          <p:attrName>style.visibility</p:attrName>
                                        </p:attrNameLst>
                                      </p:cBhvr>
                                      <p:to>
                                        <p:strVal val="visible"/>
                                      </p:to>
                                    </p:set>
                                    <p:anim calcmode="lin" valueType="num">
                                      <p:cBhvr additive="base">
                                        <p:cTn id="11" dur="500"/>
                                        <p:tgtEl>
                                          <p:spTgt spid="502"/>
                                        </p:tgtEl>
                                        <p:attrNameLst>
                                          <p:attrName>ppt_x</p:attrName>
                                        </p:attrNameLst>
                                      </p:cBhvr>
                                      <p:tavLst>
                                        <p:tav tm="0">
                                          <p:val>
                                            <p:strVal val="#ppt_x-1"/>
                                          </p:val>
                                        </p:tav>
                                        <p:tav tm="100000">
                                          <p:val>
                                            <p:strVal val="#ppt_x"/>
                                          </p:val>
                                        </p:tav>
                                      </p:tavLst>
                                    </p:anim>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grpId="0" nodeType="clickEffect">
                                  <p:stCondLst>
                                    <p:cond delay="0"/>
                                  </p:stCondLst>
                                  <p:childTnLst>
                                    <p:set>
                                      <p:cBhvr>
                                        <p:cTn id="15" dur="1" fill="hold">
                                          <p:stCondLst>
                                            <p:cond delay="0"/>
                                          </p:stCondLst>
                                        </p:cTn>
                                        <p:tgtEl>
                                          <p:spTgt spid="538"/>
                                        </p:tgtEl>
                                        <p:attrNameLst>
                                          <p:attrName>style.visibility</p:attrName>
                                        </p:attrNameLst>
                                      </p:cBhvr>
                                      <p:to>
                                        <p:strVal val="visible"/>
                                      </p:to>
                                    </p:set>
                                    <p:anim calcmode="lin" valueType="num">
                                      <p:cBhvr additive="base">
                                        <p:cTn id="16" dur="500" fill="hold"/>
                                        <p:tgtEl>
                                          <p:spTgt spid="538"/>
                                        </p:tgtEl>
                                        <p:attrNameLst>
                                          <p:attrName>ppt_x</p:attrName>
                                        </p:attrNameLst>
                                      </p:cBhvr>
                                      <p:tavLst>
                                        <p:tav tm="0">
                                          <p:val>
                                            <p:strVal val="#ppt_x"/>
                                          </p:val>
                                        </p:tav>
                                        <p:tav tm="100000">
                                          <p:val>
                                            <p:strVal val="#ppt_x"/>
                                          </p:val>
                                        </p:tav>
                                      </p:tavLst>
                                    </p:anim>
                                    <p:anim calcmode="lin" valueType="num">
                                      <p:cBhvr additive="base">
                                        <p:cTn id="17" dur="500" fill="hold"/>
                                        <p:tgtEl>
                                          <p:spTgt spid="538"/>
                                        </p:tgtEl>
                                        <p:attrNameLst>
                                          <p:attrName>ppt_y</p:attrName>
                                        </p:attrNameLst>
                                      </p:cBhvr>
                                      <p:tavLst>
                                        <p:tav tm="0">
                                          <p:val>
                                            <p:strVal val="1+#ppt_h/2"/>
                                          </p:val>
                                        </p:tav>
                                        <p:tav tm="100000">
                                          <p:val>
                                            <p:strVal val="#ppt_y"/>
                                          </p:val>
                                        </p:tav>
                                      </p:tavLst>
                                    </p:anim>
                                  </p:childTnLst>
                                </p:cTn>
                              </p:par>
                              <p:par>
                                <p:cTn id="18" presetID="2" presetClass="entr" presetSubtype="4" fill="hold" grpId="0" nodeType="withEffect">
                                  <p:stCondLst>
                                    <p:cond delay="0"/>
                                  </p:stCondLst>
                                  <p:childTnLst>
                                    <p:set>
                                      <p:cBhvr>
                                        <p:cTn id="19" dur="1" fill="hold">
                                          <p:stCondLst>
                                            <p:cond delay="0"/>
                                          </p:stCondLst>
                                        </p:cTn>
                                        <p:tgtEl>
                                          <p:spTgt spid="2"/>
                                        </p:tgtEl>
                                        <p:attrNameLst>
                                          <p:attrName>style.visibility</p:attrName>
                                        </p:attrNameLst>
                                      </p:cBhvr>
                                      <p:to>
                                        <p:strVal val="visible"/>
                                      </p:to>
                                    </p:set>
                                    <p:anim calcmode="lin" valueType="num">
                                      <p:cBhvr additive="base">
                                        <p:cTn id="20" dur="500" fill="hold"/>
                                        <p:tgtEl>
                                          <p:spTgt spid="2"/>
                                        </p:tgtEl>
                                        <p:attrNameLst>
                                          <p:attrName>ppt_x</p:attrName>
                                        </p:attrNameLst>
                                      </p:cBhvr>
                                      <p:tavLst>
                                        <p:tav tm="0">
                                          <p:val>
                                            <p:strVal val="#ppt_x"/>
                                          </p:val>
                                        </p:tav>
                                        <p:tav tm="100000">
                                          <p:val>
                                            <p:strVal val="#ppt_x"/>
                                          </p:val>
                                        </p:tav>
                                      </p:tavLst>
                                    </p:anim>
                                    <p:anim calcmode="lin" valueType="num">
                                      <p:cBhvr additive="base">
                                        <p:cTn id="21" dur="500" fill="hold"/>
                                        <p:tgtEl>
                                          <p:spTgt spid="2"/>
                                        </p:tgtEl>
                                        <p:attrNameLst>
                                          <p:attrName>ppt_y</p:attrName>
                                        </p:attrNameLst>
                                      </p:cBhvr>
                                      <p:tavLst>
                                        <p:tav tm="0">
                                          <p:val>
                                            <p:strVal val="1+#ppt_h/2"/>
                                          </p:val>
                                        </p:tav>
                                        <p:tav tm="100000">
                                          <p:val>
                                            <p:strVal val="#ppt_y"/>
                                          </p:val>
                                        </p:tav>
                                      </p:tavLst>
                                    </p:anim>
                                  </p:childTnLst>
                                </p:cTn>
                              </p:par>
                              <p:par>
                                <p:cTn id="22" presetID="2" presetClass="entr" presetSubtype="4" fill="hold" nodeType="withEffect">
                                  <p:stCondLst>
                                    <p:cond delay="0"/>
                                  </p:stCondLst>
                                  <p:childTnLst>
                                    <p:set>
                                      <p:cBhvr>
                                        <p:cTn id="23" dur="1" fill="hold">
                                          <p:stCondLst>
                                            <p:cond delay="0"/>
                                          </p:stCondLst>
                                        </p:cTn>
                                        <p:tgtEl>
                                          <p:spTgt spid="3"/>
                                        </p:tgtEl>
                                        <p:attrNameLst>
                                          <p:attrName>style.visibility</p:attrName>
                                        </p:attrNameLst>
                                      </p:cBhvr>
                                      <p:to>
                                        <p:strVal val="visible"/>
                                      </p:to>
                                    </p:set>
                                    <p:anim calcmode="lin" valueType="num">
                                      <p:cBhvr additive="base">
                                        <p:cTn id="24" dur="500" fill="hold"/>
                                        <p:tgtEl>
                                          <p:spTgt spid="3"/>
                                        </p:tgtEl>
                                        <p:attrNameLst>
                                          <p:attrName>ppt_x</p:attrName>
                                        </p:attrNameLst>
                                      </p:cBhvr>
                                      <p:tavLst>
                                        <p:tav tm="0">
                                          <p:val>
                                            <p:strVal val="#ppt_x"/>
                                          </p:val>
                                        </p:tav>
                                        <p:tav tm="100000">
                                          <p:val>
                                            <p:strVal val="#ppt_x"/>
                                          </p:val>
                                        </p:tav>
                                      </p:tavLst>
                                    </p:anim>
                                    <p:anim calcmode="lin" valueType="num">
                                      <p:cBhvr additive="base">
                                        <p:cTn id="25"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15"/>
                                        </p:tgtEl>
                                        <p:attrNameLst>
                                          <p:attrName>style.visibility</p:attrName>
                                        </p:attrNameLst>
                                      </p:cBhvr>
                                      <p:to>
                                        <p:strVal val="visible"/>
                                      </p:to>
                                    </p:set>
                                    <p:anim calcmode="lin" valueType="num">
                                      <p:cBhvr additive="base">
                                        <p:cTn id="30" dur="500" fill="hold"/>
                                        <p:tgtEl>
                                          <p:spTgt spid="15"/>
                                        </p:tgtEl>
                                        <p:attrNameLst>
                                          <p:attrName>ppt_x</p:attrName>
                                        </p:attrNameLst>
                                      </p:cBhvr>
                                      <p:tavLst>
                                        <p:tav tm="0">
                                          <p:val>
                                            <p:strVal val="#ppt_x"/>
                                          </p:val>
                                        </p:tav>
                                        <p:tav tm="100000">
                                          <p:val>
                                            <p:strVal val="#ppt_x"/>
                                          </p:val>
                                        </p:tav>
                                      </p:tavLst>
                                    </p:anim>
                                    <p:anim calcmode="lin" valueType="num">
                                      <p:cBhvr additive="base">
                                        <p:cTn id="31" dur="500" fill="hold"/>
                                        <p:tgtEl>
                                          <p:spTgt spid="15"/>
                                        </p:tgtEl>
                                        <p:attrNameLst>
                                          <p:attrName>ppt_y</p:attrName>
                                        </p:attrNameLst>
                                      </p:cBhvr>
                                      <p:tavLst>
                                        <p:tav tm="0">
                                          <p:val>
                                            <p:strVal val="1+#ppt_h/2"/>
                                          </p:val>
                                        </p:tav>
                                        <p:tav tm="100000">
                                          <p:val>
                                            <p:strVal val="#ppt_y"/>
                                          </p:val>
                                        </p:tav>
                                      </p:tavLst>
                                    </p:anim>
                                  </p:childTnLst>
                                </p:cTn>
                              </p:par>
                              <p:par>
                                <p:cTn id="32" presetID="2" presetClass="entr" presetSubtype="4" fill="hold" nodeType="withEffect">
                                  <p:stCondLst>
                                    <p:cond delay="0"/>
                                  </p:stCondLst>
                                  <p:childTnLst>
                                    <p:set>
                                      <p:cBhvr>
                                        <p:cTn id="33" dur="1" fill="hold">
                                          <p:stCondLst>
                                            <p:cond delay="0"/>
                                          </p:stCondLst>
                                        </p:cTn>
                                        <p:tgtEl>
                                          <p:spTgt spid="10"/>
                                        </p:tgtEl>
                                        <p:attrNameLst>
                                          <p:attrName>style.visibility</p:attrName>
                                        </p:attrNameLst>
                                      </p:cBhvr>
                                      <p:to>
                                        <p:strVal val="visible"/>
                                      </p:to>
                                    </p:set>
                                    <p:anim calcmode="lin" valueType="num">
                                      <p:cBhvr additive="base">
                                        <p:cTn id="34" dur="500" fill="hold"/>
                                        <p:tgtEl>
                                          <p:spTgt spid="10"/>
                                        </p:tgtEl>
                                        <p:attrNameLst>
                                          <p:attrName>ppt_x</p:attrName>
                                        </p:attrNameLst>
                                      </p:cBhvr>
                                      <p:tavLst>
                                        <p:tav tm="0">
                                          <p:val>
                                            <p:strVal val="#ppt_x"/>
                                          </p:val>
                                        </p:tav>
                                        <p:tav tm="100000">
                                          <p:val>
                                            <p:strVal val="#ppt_x"/>
                                          </p:val>
                                        </p:tav>
                                      </p:tavLst>
                                    </p:anim>
                                    <p:anim calcmode="lin" valueType="num">
                                      <p:cBhvr additive="base">
                                        <p:cTn id="35" dur="500" fill="hold"/>
                                        <p:tgtEl>
                                          <p:spTgt spid="10"/>
                                        </p:tgtEl>
                                        <p:attrNameLst>
                                          <p:attrName>ppt_y</p:attrName>
                                        </p:attrNameLst>
                                      </p:cBhvr>
                                      <p:tavLst>
                                        <p:tav tm="0">
                                          <p:val>
                                            <p:strVal val="1+#ppt_h/2"/>
                                          </p:val>
                                        </p:tav>
                                        <p:tav tm="100000">
                                          <p:val>
                                            <p:strVal val="#ppt_y"/>
                                          </p:val>
                                        </p:tav>
                                      </p:tavLst>
                                    </p:anim>
                                  </p:childTnLst>
                                </p:cTn>
                              </p:par>
                              <p:par>
                                <p:cTn id="36" presetID="2" presetClass="entr" presetSubtype="4" fill="hold" grpId="0" nodeType="withEffect">
                                  <p:stCondLst>
                                    <p:cond delay="0"/>
                                  </p:stCondLst>
                                  <p:childTnLst>
                                    <p:set>
                                      <p:cBhvr>
                                        <p:cTn id="37" dur="1" fill="hold">
                                          <p:stCondLst>
                                            <p:cond delay="0"/>
                                          </p:stCondLst>
                                        </p:cTn>
                                        <p:tgtEl>
                                          <p:spTgt spid="16"/>
                                        </p:tgtEl>
                                        <p:attrNameLst>
                                          <p:attrName>style.visibility</p:attrName>
                                        </p:attrNameLst>
                                      </p:cBhvr>
                                      <p:to>
                                        <p:strVal val="visible"/>
                                      </p:to>
                                    </p:set>
                                    <p:anim calcmode="lin" valueType="num">
                                      <p:cBhvr additive="base">
                                        <p:cTn id="38" dur="500" fill="hold"/>
                                        <p:tgtEl>
                                          <p:spTgt spid="16"/>
                                        </p:tgtEl>
                                        <p:attrNameLst>
                                          <p:attrName>ppt_x</p:attrName>
                                        </p:attrNameLst>
                                      </p:cBhvr>
                                      <p:tavLst>
                                        <p:tav tm="0">
                                          <p:val>
                                            <p:strVal val="#ppt_x"/>
                                          </p:val>
                                        </p:tav>
                                        <p:tav tm="100000">
                                          <p:val>
                                            <p:strVal val="#ppt_x"/>
                                          </p:val>
                                        </p:tav>
                                      </p:tavLst>
                                    </p:anim>
                                    <p:anim calcmode="lin" valueType="num">
                                      <p:cBhvr additive="base">
                                        <p:cTn id="39" dur="500" fill="hold"/>
                                        <p:tgtEl>
                                          <p:spTgt spid="16"/>
                                        </p:tgtEl>
                                        <p:attrNameLst>
                                          <p:attrName>ppt_y</p:attrName>
                                        </p:attrNameLst>
                                      </p:cBhvr>
                                      <p:tavLst>
                                        <p:tav tm="0">
                                          <p:val>
                                            <p:strVal val="1+#ppt_h/2"/>
                                          </p:val>
                                        </p:tav>
                                        <p:tav tm="100000">
                                          <p:val>
                                            <p:strVal val="#ppt_y"/>
                                          </p:val>
                                        </p:tav>
                                      </p:tavLst>
                                    </p:anim>
                                  </p:childTnLst>
                                </p:cTn>
                              </p:par>
                              <p:par>
                                <p:cTn id="40" presetID="2" presetClass="entr" presetSubtype="4" fill="hold" grpId="0" nodeType="withEffect">
                                  <p:stCondLst>
                                    <p:cond delay="0"/>
                                  </p:stCondLst>
                                  <p:childTnLst>
                                    <p:set>
                                      <p:cBhvr>
                                        <p:cTn id="41" dur="1" fill="hold">
                                          <p:stCondLst>
                                            <p:cond delay="0"/>
                                          </p:stCondLst>
                                        </p:cTn>
                                        <p:tgtEl>
                                          <p:spTgt spid="19"/>
                                        </p:tgtEl>
                                        <p:attrNameLst>
                                          <p:attrName>style.visibility</p:attrName>
                                        </p:attrNameLst>
                                      </p:cBhvr>
                                      <p:to>
                                        <p:strVal val="visible"/>
                                      </p:to>
                                    </p:set>
                                    <p:anim calcmode="lin" valueType="num">
                                      <p:cBhvr additive="base">
                                        <p:cTn id="42" dur="500" fill="hold"/>
                                        <p:tgtEl>
                                          <p:spTgt spid="19"/>
                                        </p:tgtEl>
                                        <p:attrNameLst>
                                          <p:attrName>ppt_x</p:attrName>
                                        </p:attrNameLst>
                                      </p:cBhvr>
                                      <p:tavLst>
                                        <p:tav tm="0">
                                          <p:val>
                                            <p:strVal val="#ppt_x"/>
                                          </p:val>
                                        </p:tav>
                                        <p:tav tm="100000">
                                          <p:val>
                                            <p:strVal val="#ppt_x"/>
                                          </p:val>
                                        </p:tav>
                                      </p:tavLst>
                                    </p:anim>
                                    <p:anim calcmode="lin" valueType="num">
                                      <p:cBhvr additive="base">
                                        <p:cTn id="43" dur="500" fill="hold"/>
                                        <p:tgtEl>
                                          <p:spTgt spid="19"/>
                                        </p:tgtEl>
                                        <p:attrNameLst>
                                          <p:attrName>ppt_y</p:attrName>
                                        </p:attrNameLst>
                                      </p:cBhvr>
                                      <p:tavLst>
                                        <p:tav tm="0">
                                          <p:val>
                                            <p:strVal val="1+#ppt_h/2"/>
                                          </p:val>
                                        </p:tav>
                                        <p:tav tm="100000">
                                          <p:val>
                                            <p:strVal val="#ppt_y"/>
                                          </p:val>
                                        </p:tav>
                                      </p:tavLst>
                                    </p:anim>
                                  </p:childTnLst>
                                </p:cTn>
                              </p:par>
                              <p:par>
                                <p:cTn id="44" presetID="2" presetClass="entr" presetSubtype="4" fill="hold" grpId="0" nodeType="withEffect">
                                  <p:stCondLst>
                                    <p:cond delay="0"/>
                                  </p:stCondLst>
                                  <p:childTnLst>
                                    <p:set>
                                      <p:cBhvr>
                                        <p:cTn id="45" dur="1" fill="hold">
                                          <p:stCondLst>
                                            <p:cond delay="0"/>
                                          </p:stCondLst>
                                        </p:cTn>
                                        <p:tgtEl>
                                          <p:spTgt spid="21"/>
                                        </p:tgtEl>
                                        <p:attrNameLst>
                                          <p:attrName>style.visibility</p:attrName>
                                        </p:attrNameLst>
                                      </p:cBhvr>
                                      <p:to>
                                        <p:strVal val="visible"/>
                                      </p:to>
                                    </p:set>
                                    <p:anim calcmode="lin" valueType="num">
                                      <p:cBhvr additive="base">
                                        <p:cTn id="46" dur="500" fill="hold"/>
                                        <p:tgtEl>
                                          <p:spTgt spid="21"/>
                                        </p:tgtEl>
                                        <p:attrNameLst>
                                          <p:attrName>ppt_x</p:attrName>
                                        </p:attrNameLst>
                                      </p:cBhvr>
                                      <p:tavLst>
                                        <p:tav tm="0">
                                          <p:val>
                                            <p:strVal val="#ppt_x"/>
                                          </p:val>
                                        </p:tav>
                                        <p:tav tm="100000">
                                          <p:val>
                                            <p:strVal val="#ppt_x"/>
                                          </p:val>
                                        </p:tav>
                                      </p:tavLst>
                                    </p:anim>
                                    <p:anim calcmode="lin" valueType="num">
                                      <p:cBhvr additive="base">
                                        <p:cTn id="47"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2" presetClass="entr" presetSubtype="4" fill="hold" grpId="0" nodeType="clickEffect">
                                  <p:stCondLst>
                                    <p:cond delay="0"/>
                                  </p:stCondLst>
                                  <p:childTnLst>
                                    <p:set>
                                      <p:cBhvr>
                                        <p:cTn id="51" dur="1" fill="hold">
                                          <p:stCondLst>
                                            <p:cond delay="0"/>
                                          </p:stCondLst>
                                        </p:cTn>
                                        <p:tgtEl>
                                          <p:spTgt spid="17"/>
                                        </p:tgtEl>
                                        <p:attrNameLst>
                                          <p:attrName>style.visibility</p:attrName>
                                        </p:attrNameLst>
                                      </p:cBhvr>
                                      <p:to>
                                        <p:strVal val="visible"/>
                                      </p:to>
                                    </p:set>
                                    <p:anim calcmode="lin" valueType="num">
                                      <p:cBhvr additive="base">
                                        <p:cTn id="52" dur="500" fill="hold"/>
                                        <p:tgtEl>
                                          <p:spTgt spid="17"/>
                                        </p:tgtEl>
                                        <p:attrNameLst>
                                          <p:attrName>ppt_x</p:attrName>
                                        </p:attrNameLst>
                                      </p:cBhvr>
                                      <p:tavLst>
                                        <p:tav tm="0">
                                          <p:val>
                                            <p:strVal val="#ppt_x"/>
                                          </p:val>
                                        </p:tav>
                                        <p:tav tm="100000">
                                          <p:val>
                                            <p:strVal val="#ppt_x"/>
                                          </p:val>
                                        </p:tav>
                                      </p:tavLst>
                                    </p:anim>
                                    <p:anim calcmode="lin" valueType="num">
                                      <p:cBhvr additive="base">
                                        <p:cTn id="53" dur="500" fill="hold"/>
                                        <p:tgtEl>
                                          <p:spTgt spid="17"/>
                                        </p:tgtEl>
                                        <p:attrNameLst>
                                          <p:attrName>ppt_y</p:attrName>
                                        </p:attrNameLst>
                                      </p:cBhvr>
                                      <p:tavLst>
                                        <p:tav tm="0">
                                          <p:val>
                                            <p:strVal val="1+#ppt_h/2"/>
                                          </p:val>
                                        </p:tav>
                                        <p:tav tm="100000">
                                          <p:val>
                                            <p:strVal val="#ppt_y"/>
                                          </p:val>
                                        </p:tav>
                                      </p:tavLst>
                                    </p:anim>
                                  </p:childTnLst>
                                </p:cTn>
                              </p:par>
                              <p:par>
                                <p:cTn id="54" presetID="2" presetClass="entr" presetSubtype="4" fill="hold" grpId="0" nodeType="withEffect">
                                  <p:stCondLst>
                                    <p:cond delay="0"/>
                                  </p:stCondLst>
                                  <p:childTnLst>
                                    <p:set>
                                      <p:cBhvr>
                                        <p:cTn id="55" dur="1" fill="hold">
                                          <p:stCondLst>
                                            <p:cond delay="0"/>
                                          </p:stCondLst>
                                        </p:cTn>
                                        <p:tgtEl>
                                          <p:spTgt spid="18"/>
                                        </p:tgtEl>
                                        <p:attrNameLst>
                                          <p:attrName>style.visibility</p:attrName>
                                        </p:attrNameLst>
                                      </p:cBhvr>
                                      <p:to>
                                        <p:strVal val="visible"/>
                                      </p:to>
                                    </p:set>
                                    <p:anim calcmode="lin" valueType="num">
                                      <p:cBhvr additive="base">
                                        <p:cTn id="56" dur="500" fill="hold"/>
                                        <p:tgtEl>
                                          <p:spTgt spid="18"/>
                                        </p:tgtEl>
                                        <p:attrNameLst>
                                          <p:attrName>ppt_x</p:attrName>
                                        </p:attrNameLst>
                                      </p:cBhvr>
                                      <p:tavLst>
                                        <p:tav tm="0">
                                          <p:val>
                                            <p:strVal val="#ppt_x"/>
                                          </p:val>
                                        </p:tav>
                                        <p:tav tm="100000">
                                          <p:val>
                                            <p:strVal val="#ppt_x"/>
                                          </p:val>
                                        </p:tav>
                                      </p:tavLst>
                                    </p:anim>
                                    <p:anim calcmode="lin" valueType="num">
                                      <p:cBhvr additive="base">
                                        <p:cTn id="57"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8" grpId="0"/>
      <p:bldP spid="2" grpId="0" animBg="1"/>
      <p:bldP spid="15" grpId="0" animBg="1"/>
      <p:bldP spid="16" grpId="0"/>
      <p:bldP spid="17" grpId="0" animBg="1"/>
      <p:bldP spid="18" grpId="0"/>
      <p:bldP spid="19" grpId="0"/>
      <p:bldP spid="21"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pic>
        <p:nvPicPr>
          <p:cNvPr id="125" name="Google Shape;125;p15"/>
          <p:cNvPicPr preferRelativeResize="0"/>
          <p:nvPr/>
        </p:nvPicPr>
        <p:blipFill rotWithShape="1">
          <a:blip r:embed="rId3">
            <a:alphaModFix/>
          </a:blip>
          <a:srcRect/>
          <a:stretch/>
        </p:blipFill>
        <p:spPr>
          <a:xfrm rot="5400000">
            <a:off x="4597417" y="-4597418"/>
            <a:ext cx="2997165" cy="12192000"/>
          </a:xfrm>
          <a:prstGeom prst="rect">
            <a:avLst/>
          </a:prstGeom>
          <a:noFill/>
          <a:ln>
            <a:noFill/>
          </a:ln>
        </p:spPr>
      </p:pic>
      <p:grpSp>
        <p:nvGrpSpPr>
          <p:cNvPr id="127" name="Google Shape;127;p15"/>
          <p:cNvGrpSpPr/>
          <p:nvPr/>
        </p:nvGrpSpPr>
        <p:grpSpPr>
          <a:xfrm>
            <a:off x="3031372" y="3869235"/>
            <a:ext cx="5956300" cy="1009650"/>
            <a:chOff x="2958192" y="3025943"/>
            <a:chExt cx="5956300" cy="1009650"/>
          </a:xfrm>
        </p:grpSpPr>
        <p:sp>
          <p:nvSpPr>
            <p:cNvPr id="128" name="Google Shape;128;p15"/>
            <p:cNvSpPr/>
            <p:nvPr/>
          </p:nvSpPr>
          <p:spPr>
            <a:xfrm>
              <a:off x="2958192" y="3025943"/>
              <a:ext cx="5956300" cy="1009650"/>
            </a:xfrm>
            <a:prstGeom prst="rect">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3A3838"/>
                </a:solidFill>
                <a:latin typeface="Century Gothic"/>
                <a:ea typeface="Century Gothic"/>
                <a:cs typeface="Century Gothic"/>
                <a:sym typeface="Century Gothic"/>
              </a:endParaRPr>
            </a:p>
          </p:txBody>
        </p:sp>
        <p:sp>
          <p:nvSpPr>
            <p:cNvPr id="129" name="Google Shape;129;p15"/>
            <p:cNvSpPr txBox="1"/>
            <p:nvPr/>
          </p:nvSpPr>
          <p:spPr>
            <a:xfrm>
              <a:off x="3150938" y="3054075"/>
              <a:ext cx="5743762" cy="92333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id-ID" sz="5400" b="1" dirty="0">
                  <a:solidFill>
                    <a:srgbClr val="F2F2F2"/>
                  </a:solidFill>
                  <a:latin typeface="Century Gothic"/>
                  <a:ea typeface="Century Gothic"/>
                  <a:cs typeface="Century Gothic"/>
                  <a:sym typeface="Century Gothic"/>
                </a:rPr>
                <a:t>Valencia</a:t>
              </a:r>
              <a:endParaRPr sz="5400" b="1" dirty="0">
                <a:solidFill>
                  <a:srgbClr val="F2F2F2"/>
                </a:solidFill>
                <a:latin typeface="Century Gothic"/>
                <a:ea typeface="Century Gothic"/>
                <a:cs typeface="Century Gothic"/>
                <a:sym typeface="Century Gothic"/>
              </a:endParaRPr>
            </a:p>
          </p:txBody>
        </p:sp>
      </p:grpSp>
      <p:grpSp>
        <p:nvGrpSpPr>
          <p:cNvPr id="130" name="Google Shape;130;p15"/>
          <p:cNvGrpSpPr/>
          <p:nvPr/>
        </p:nvGrpSpPr>
        <p:grpSpPr>
          <a:xfrm>
            <a:off x="2218576" y="5360567"/>
            <a:ext cx="7578006" cy="400110"/>
            <a:chOff x="2133600" y="4582591"/>
            <a:chExt cx="7578006" cy="400110"/>
          </a:xfrm>
        </p:grpSpPr>
        <p:grpSp>
          <p:nvGrpSpPr>
            <p:cNvPr id="131" name="Google Shape;131;p15"/>
            <p:cNvGrpSpPr/>
            <p:nvPr/>
          </p:nvGrpSpPr>
          <p:grpSpPr>
            <a:xfrm>
              <a:off x="2133600" y="4862286"/>
              <a:ext cx="7578006" cy="0"/>
              <a:chOff x="2133600" y="4862286"/>
              <a:chExt cx="7578006" cy="0"/>
            </a:xfrm>
          </p:grpSpPr>
          <p:cxnSp>
            <p:nvCxnSpPr>
              <p:cNvPr id="132" name="Google Shape;132;p15"/>
              <p:cNvCxnSpPr/>
              <p:nvPr/>
            </p:nvCxnSpPr>
            <p:spPr>
              <a:xfrm>
                <a:off x="2133600" y="4862286"/>
                <a:ext cx="1872343" cy="0"/>
              </a:xfrm>
              <a:prstGeom prst="straightConnector1">
                <a:avLst/>
              </a:prstGeom>
              <a:noFill/>
              <a:ln w="25400" cap="flat" cmpd="sng">
                <a:solidFill>
                  <a:srgbClr val="3A3838"/>
                </a:solidFill>
                <a:prstDash val="solid"/>
                <a:miter lim="800000"/>
                <a:headEnd type="none" w="sm" len="sm"/>
                <a:tailEnd type="none" w="sm" len="sm"/>
              </a:ln>
            </p:spPr>
          </p:cxnSp>
          <p:cxnSp>
            <p:nvCxnSpPr>
              <p:cNvPr id="133" name="Google Shape;133;p15"/>
              <p:cNvCxnSpPr/>
              <p:nvPr/>
            </p:nvCxnSpPr>
            <p:spPr>
              <a:xfrm>
                <a:off x="7839263" y="4862286"/>
                <a:ext cx="1872343" cy="0"/>
              </a:xfrm>
              <a:prstGeom prst="straightConnector1">
                <a:avLst/>
              </a:prstGeom>
              <a:noFill/>
              <a:ln w="25400" cap="flat" cmpd="sng">
                <a:solidFill>
                  <a:srgbClr val="3A3838"/>
                </a:solidFill>
                <a:prstDash val="solid"/>
                <a:miter lim="800000"/>
                <a:headEnd type="none" w="sm" len="sm"/>
                <a:tailEnd type="none" w="sm" len="sm"/>
              </a:ln>
            </p:spPr>
          </p:cxnSp>
        </p:grpSp>
        <p:sp>
          <p:nvSpPr>
            <p:cNvPr id="134" name="Google Shape;134;p15"/>
            <p:cNvSpPr txBox="1"/>
            <p:nvPr/>
          </p:nvSpPr>
          <p:spPr>
            <a:xfrm>
              <a:off x="4232148" y="4582591"/>
              <a:ext cx="3557749" cy="40011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ES_tradnl" sz="2000">
                  <a:solidFill>
                    <a:srgbClr val="3A3838"/>
                  </a:solidFill>
                  <a:latin typeface="Century Gothic"/>
                  <a:ea typeface="Century Gothic"/>
                  <a:cs typeface="Century Gothic"/>
                  <a:sym typeface="Century Gothic"/>
                </a:rPr>
                <a:t>Análisis Sector Inmobiliario</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27"/>
                                        </p:tgtEl>
                                        <p:attrNameLst>
                                          <p:attrName>style.visibility</p:attrName>
                                        </p:attrNameLst>
                                      </p:cBhvr>
                                      <p:to>
                                        <p:strVal val="visible"/>
                                      </p:to>
                                    </p:set>
                                    <p:animEffect transition="in" filter="fade">
                                      <p:cBhvr>
                                        <p:cTn id="7" dur="1000"/>
                                        <p:tgtEl>
                                          <p:spTgt spid="127"/>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130"/>
                                        </p:tgtEl>
                                        <p:attrNameLst>
                                          <p:attrName>style.visibility</p:attrName>
                                        </p:attrNameLst>
                                      </p:cBhvr>
                                      <p:to>
                                        <p:strVal val="visible"/>
                                      </p:to>
                                    </p:set>
                                    <p:animEffect transition="in" filter="fade">
                                      <p:cBhvr>
                                        <p:cTn id="11" dur="500"/>
                                        <p:tgtEl>
                                          <p:spTgt spid="1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oogle Shape;85;p13">
            <a:extLst>
              <a:ext uri="{FF2B5EF4-FFF2-40B4-BE49-F238E27FC236}">
                <a16:creationId xmlns:a16="http://schemas.microsoft.com/office/drawing/2014/main" id="{DED9C9A2-6BC9-06B7-CBB3-B57DCE460564}"/>
              </a:ext>
            </a:extLst>
          </p:cNvPr>
          <p:cNvPicPr preferRelativeResize="0"/>
          <p:nvPr/>
        </p:nvPicPr>
        <p:blipFill rotWithShape="1">
          <a:blip r:embed="rId3">
            <a:clrChange>
              <a:clrFrom>
                <a:srgbClr val="F8F8F8"/>
              </a:clrFrom>
              <a:clrTo>
                <a:srgbClr val="F8F8F8">
                  <a:alpha val="0"/>
                </a:srgbClr>
              </a:clrTo>
            </a:clrChange>
            <a:alphaModFix amt="50000"/>
          </a:blip>
          <a:srcRect l="32553" r="58438"/>
          <a:stretch/>
        </p:blipFill>
        <p:spPr>
          <a:xfrm>
            <a:off x="0" y="0"/>
            <a:ext cx="1098368" cy="6858000"/>
          </a:xfrm>
          <a:prstGeom prst="rect">
            <a:avLst/>
          </a:prstGeom>
          <a:noFill/>
          <a:ln>
            <a:noFill/>
          </a:ln>
        </p:spPr>
      </p:pic>
      <p:grpSp>
        <p:nvGrpSpPr>
          <p:cNvPr id="5" name="Google Shape;426;p23">
            <a:extLst>
              <a:ext uri="{FF2B5EF4-FFF2-40B4-BE49-F238E27FC236}">
                <a16:creationId xmlns:a16="http://schemas.microsoft.com/office/drawing/2014/main" id="{372AFAFC-6AAE-652D-1DE5-EE5656FE77ED}"/>
              </a:ext>
            </a:extLst>
          </p:cNvPr>
          <p:cNvGrpSpPr/>
          <p:nvPr/>
        </p:nvGrpSpPr>
        <p:grpSpPr>
          <a:xfrm>
            <a:off x="2549504" y="181388"/>
            <a:ext cx="7092992" cy="762303"/>
            <a:chOff x="2605259" y="181388"/>
            <a:chExt cx="7092992" cy="762303"/>
          </a:xfrm>
        </p:grpSpPr>
        <p:sp>
          <p:nvSpPr>
            <p:cNvPr id="6" name="Google Shape;427;p23">
              <a:extLst>
                <a:ext uri="{FF2B5EF4-FFF2-40B4-BE49-F238E27FC236}">
                  <a16:creationId xmlns:a16="http://schemas.microsoft.com/office/drawing/2014/main" id="{376138F6-BB8F-B72E-E505-41A789109060}"/>
                </a:ext>
              </a:extLst>
            </p:cNvPr>
            <p:cNvSpPr txBox="1"/>
            <p:nvPr/>
          </p:nvSpPr>
          <p:spPr>
            <a:xfrm>
              <a:off x="2605259" y="181388"/>
              <a:ext cx="7092992" cy="420564"/>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s-ES_tradnl" sz="2600" dirty="0">
                  <a:solidFill>
                    <a:srgbClr val="3A3838"/>
                  </a:solidFill>
                  <a:latin typeface="Century Gothic"/>
                  <a:ea typeface="Century Gothic"/>
                  <a:cs typeface="Century Gothic"/>
                  <a:sym typeface="Century Gothic"/>
                </a:rPr>
                <a:t>ESPAÑA vs Comunidad Valenciana</a:t>
              </a:r>
            </a:p>
          </p:txBody>
        </p:sp>
        <p:grpSp>
          <p:nvGrpSpPr>
            <p:cNvPr id="7" name="Google Shape;428;p23">
              <a:extLst>
                <a:ext uri="{FF2B5EF4-FFF2-40B4-BE49-F238E27FC236}">
                  <a16:creationId xmlns:a16="http://schemas.microsoft.com/office/drawing/2014/main" id="{65A0578F-63A8-A7E7-795E-80FF18880E21}"/>
                </a:ext>
              </a:extLst>
            </p:cNvPr>
            <p:cNvGrpSpPr/>
            <p:nvPr/>
          </p:nvGrpSpPr>
          <p:grpSpPr>
            <a:xfrm>
              <a:off x="5964124" y="850567"/>
              <a:ext cx="426498" cy="93124"/>
              <a:chOff x="5851936" y="762206"/>
              <a:chExt cx="426498" cy="93124"/>
            </a:xfrm>
          </p:grpSpPr>
          <p:sp>
            <p:nvSpPr>
              <p:cNvPr id="8" name="Google Shape;429;p23">
                <a:extLst>
                  <a:ext uri="{FF2B5EF4-FFF2-40B4-BE49-F238E27FC236}">
                    <a16:creationId xmlns:a16="http://schemas.microsoft.com/office/drawing/2014/main" id="{A0C4C61F-EF22-3ACC-BFFE-7B16A8BFF5C7}"/>
                  </a:ext>
                </a:extLst>
              </p:cNvPr>
              <p:cNvSpPr/>
              <p:nvPr/>
            </p:nvSpPr>
            <p:spPr>
              <a:xfrm>
                <a:off x="5851936" y="762206"/>
                <a:ext cx="93123" cy="93123"/>
              </a:xfrm>
              <a:prstGeom prst="ellipse">
                <a:avLst/>
              </a:prstGeom>
              <a:solidFill>
                <a:srgbClr val="3A3838">
                  <a:alpha val="80784"/>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a:solidFill>
                    <a:srgbClr val="3A3838"/>
                  </a:solidFill>
                  <a:latin typeface="Century Gothic"/>
                  <a:ea typeface="Century Gothic"/>
                  <a:cs typeface="Century Gothic"/>
                  <a:sym typeface="Century Gothic"/>
                </a:endParaRPr>
              </a:p>
            </p:txBody>
          </p:sp>
          <p:sp>
            <p:nvSpPr>
              <p:cNvPr id="9" name="Google Shape;430;p23">
                <a:extLst>
                  <a:ext uri="{FF2B5EF4-FFF2-40B4-BE49-F238E27FC236}">
                    <a16:creationId xmlns:a16="http://schemas.microsoft.com/office/drawing/2014/main" id="{6230BDF7-1C26-1C0B-6599-C508040BDA9B}"/>
                  </a:ext>
                </a:extLst>
              </p:cNvPr>
              <p:cNvSpPr/>
              <p:nvPr/>
            </p:nvSpPr>
            <p:spPr>
              <a:xfrm>
                <a:off x="6019942" y="764144"/>
                <a:ext cx="91186" cy="91186"/>
              </a:xfrm>
              <a:prstGeom prst="ellipse">
                <a:avLst/>
              </a:prstGeom>
              <a:solidFill>
                <a:srgbClr val="3A3838">
                  <a:alpha val="80784"/>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a:solidFill>
                    <a:srgbClr val="3A3838"/>
                  </a:solidFill>
                  <a:latin typeface="Century Gothic"/>
                  <a:ea typeface="Century Gothic"/>
                  <a:cs typeface="Century Gothic"/>
                  <a:sym typeface="Century Gothic"/>
                </a:endParaRPr>
              </a:p>
            </p:txBody>
          </p:sp>
          <p:sp>
            <p:nvSpPr>
              <p:cNvPr id="10" name="Google Shape;431;p23">
                <a:extLst>
                  <a:ext uri="{FF2B5EF4-FFF2-40B4-BE49-F238E27FC236}">
                    <a16:creationId xmlns:a16="http://schemas.microsoft.com/office/drawing/2014/main" id="{79E26554-02B0-F3C9-1FE4-9F4F9556D970}"/>
                  </a:ext>
                </a:extLst>
              </p:cNvPr>
              <p:cNvSpPr/>
              <p:nvPr/>
            </p:nvSpPr>
            <p:spPr>
              <a:xfrm>
                <a:off x="6186010" y="762906"/>
                <a:ext cx="92424" cy="92424"/>
              </a:xfrm>
              <a:prstGeom prst="ellipse">
                <a:avLst/>
              </a:prstGeom>
              <a:solidFill>
                <a:srgbClr val="3A3838">
                  <a:alpha val="80784"/>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a:solidFill>
                    <a:srgbClr val="3A3838"/>
                  </a:solidFill>
                  <a:latin typeface="Century Gothic"/>
                  <a:ea typeface="Century Gothic"/>
                  <a:cs typeface="Century Gothic"/>
                  <a:sym typeface="Century Gothic"/>
                </a:endParaRPr>
              </a:p>
            </p:txBody>
          </p:sp>
        </p:grpSp>
      </p:grpSp>
      <p:pic>
        <p:nvPicPr>
          <p:cNvPr id="11" name="Imagen 10" descr="Gráfico, Gráfico de líneas&#10;&#10;Descripción generada automáticamente">
            <a:extLst>
              <a:ext uri="{FF2B5EF4-FFF2-40B4-BE49-F238E27FC236}">
                <a16:creationId xmlns:a16="http://schemas.microsoft.com/office/drawing/2014/main" id="{015E04BD-2A95-1E5B-148D-BF84DA3A0F6C}"/>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1946847" y="1048620"/>
            <a:ext cx="8298305" cy="5545763"/>
          </a:xfrm>
          <a:prstGeom prst="rect">
            <a:avLst/>
          </a:prstGeom>
        </p:spPr>
      </p:pic>
    </p:spTree>
    <p:extLst>
      <p:ext uri="{BB962C8B-B14F-4D97-AF65-F5344CB8AC3E}">
        <p14:creationId xmlns:p14="http://schemas.microsoft.com/office/powerpoint/2010/main" val="16224274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oogle Shape;85;p13">
            <a:extLst>
              <a:ext uri="{FF2B5EF4-FFF2-40B4-BE49-F238E27FC236}">
                <a16:creationId xmlns:a16="http://schemas.microsoft.com/office/drawing/2014/main" id="{DED9C9A2-6BC9-06B7-CBB3-B57DCE460564}"/>
              </a:ext>
            </a:extLst>
          </p:cNvPr>
          <p:cNvPicPr preferRelativeResize="0"/>
          <p:nvPr/>
        </p:nvPicPr>
        <p:blipFill rotWithShape="1">
          <a:blip r:embed="rId3">
            <a:clrChange>
              <a:clrFrom>
                <a:srgbClr val="F8F8F8"/>
              </a:clrFrom>
              <a:clrTo>
                <a:srgbClr val="F8F8F8">
                  <a:alpha val="0"/>
                </a:srgbClr>
              </a:clrTo>
            </a:clrChange>
            <a:alphaModFix amt="50000"/>
          </a:blip>
          <a:srcRect l="32553" r="58438"/>
          <a:stretch/>
        </p:blipFill>
        <p:spPr>
          <a:xfrm>
            <a:off x="0" y="0"/>
            <a:ext cx="1098368" cy="6858000"/>
          </a:xfrm>
          <a:prstGeom prst="rect">
            <a:avLst/>
          </a:prstGeom>
          <a:noFill/>
          <a:ln>
            <a:noFill/>
          </a:ln>
        </p:spPr>
      </p:pic>
      <p:grpSp>
        <p:nvGrpSpPr>
          <p:cNvPr id="5" name="Google Shape;426;p23">
            <a:extLst>
              <a:ext uri="{FF2B5EF4-FFF2-40B4-BE49-F238E27FC236}">
                <a16:creationId xmlns:a16="http://schemas.microsoft.com/office/drawing/2014/main" id="{372AFAFC-6AAE-652D-1DE5-EE5656FE77ED}"/>
              </a:ext>
            </a:extLst>
          </p:cNvPr>
          <p:cNvGrpSpPr/>
          <p:nvPr/>
        </p:nvGrpSpPr>
        <p:grpSpPr>
          <a:xfrm>
            <a:off x="2549504" y="181388"/>
            <a:ext cx="7092992" cy="762303"/>
            <a:chOff x="2605259" y="181388"/>
            <a:chExt cx="7092992" cy="762303"/>
          </a:xfrm>
        </p:grpSpPr>
        <p:sp>
          <p:nvSpPr>
            <p:cNvPr id="6" name="Google Shape;427;p23">
              <a:extLst>
                <a:ext uri="{FF2B5EF4-FFF2-40B4-BE49-F238E27FC236}">
                  <a16:creationId xmlns:a16="http://schemas.microsoft.com/office/drawing/2014/main" id="{376138F6-BB8F-B72E-E505-41A789109060}"/>
                </a:ext>
              </a:extLst>
            </p:cNvPr>
            <p:cNvSpPr txBox="1"/>
            <p:nvPr/>
          </p:nvSpPr>
          <p:spPr>
            <a:xfrm>
              <a:off x="2605259" y="181388"/>
              <a:ext cx="7092992" cy="420564"/>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s-ES_tradnl" sz="2600" dirty="0">
                  <a:solidFill>
                    <a:srgbClr val="3A3838"/>
                  </a:solidFill>
                  <a:latin typeface="Century Gothic"/>
                  <a:ea typeface="Century Gothic"/>
                  <a:cs typeface="Century Gothic"/>
                  <a:sym typeface="Century Gothic"/>
                </a:rPr>
                <a:t>ESPAÑA vs Comunidad Valenciana</a:t>
              </a:r>
            </a:p>
          </p:txBody>
        </p:sp>
        <p:grpSp>
          <p:nvGrpSpPr>
            <p:cNvPr id="7" name="Google Shape;428;p23">
              <a:extLst>
                <a:ext uri="{FF2B5EF4-FFF2-40B4-BE49-F238E27FC236}">
                  <a16:creationId xmlns:a16="http://schemas.microsoft.com/office/drawing/2014/main" id="{65A0578F-63A8-A7E7-795E-80FF18880E21}"/>
                </a:ext>
              </a:extLst>
            </p:cNvPr>
            <p:cNvGrpSpPr/>
            <p:nvPr/>
          </p:nvGrpSpPr>
          <p:grpSpPr>
            <a:xfrm>
              <a:off x="5964124" y="850567"/>
              <a:ext cx="426498" cy="93124"/>
              <a:chOff x="5851936" y="762206"/>
              <a:chExt cx="426498" cy="93124"/>
            </a:xfrm>
          </p:grpSpPr>
          <p:sp>
            <p:nvSpPr>
              <p:cNvPr id="8" name="Google Shape;429;p23">
                <a:extLst>
                  <a:ext uri="{FF2B5EF4-FFF2-40B4-BE49-F238E27FC236}">
                    <a16:creationId xmlns:a16="http://schemas.microsoft.com/office/drawing/2014/main" id="{A0C4C61F-EF22-3ACC-BFFE-7B16A8BFF5C7}"/>
                  </a:ext>
                </a:extLst>
              </p:cNvPr>
              <p:cNvSpPr/>
              <p:nvPr/>
            </p:nvSpPr>
            <p:spPr>
              <a:xfrm>
                <a:off x="5851936" y="762206"/>
                <a:ext cx="93123" cy="93123"/>
              </a:xfrm>
              <a:prstGeom prst="ellipse">
                <a:avLst/>
              </a:prstGeom>
              <a:solidFill>
                <a:srgbClr val="3A3838">
                  <a:alpha val="80784"/>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a:solidFill>
                    <a:srgbClr val="3A3838"/>
                  </a:solidFill>
                  <a:latin typeface="Century Gothic"/>
                  <a:ea typeface="Century Gothic"/>
                  <a:cs typeface="Century Gothic"/>
                  <a:sym typeface="Century Gothic"/>
                </a:endParaRPr>
              </a:p>
            </p:txBody>
          </p:sp>
          <p:sp>
            <p:nvSpPr>
              <p:cNvPr id="9" name="Google Shape;430;p23">
                <a:extLst>
                  <a:ext uri="{FF2B5EF4-FFF2-40B4-BE49-F238E27FC236}">
                    <a16:creationId xmlns:a16="http://schemas.microsoft.com/office/drawing/2014/main" id="{6230BDF7-1C26-1C0B-6599-C508040BDA9B}"/>
                  </a:ext>
                </a:extLst>
              </p:cNvPr>
              <p:cNvSpPr/>
              <p:nvPr/>
            </p:nvSpPr>
            <p:spPr>
              <a:xfrm>
                <a:off x="6019942" y="764144"/>
                <a:ext cx="91186" cy="91186"/>
              </a:xfrm>
              <a:prstGeom prst="ellipse">
                <a:avLst/>
              </a:prstGeom>
              <a:solidFill>
                <a:srgbClr val="3A3838">
                  <a:alpha val="80784"/>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a:solidFill>
                    <a:srgbClr val="3A3838"/>
                  </a:solidFill>
                  <a:latin typeface="Century Gothic"/>
                  <a:ea typeface="Century Gothic"/>
                  <a:cs typeface="Century Gothic"/>
                  <a:sym typeface="Century Gothic"/>
                </a:endParaRPr>
              </a:p>
            </p:txBody>
          </p:sp>
          <p:sp>
            <p:nvSpPr>
              <p:cNvPr id="10" name="Google Shape;431;p23">
                <a:extLst>
                  <a:ext uri="{FF2B5EF4-FFF2-40B4-BE49-F238E27FC236}">
                    <a16:creationId xmlns:a16="http://schemas.microsoft.com/office/drawing/2014/main" id="{79E26554-02B0-F3C9-1FE4-9F4F9556D970}"/>
                  </a:ext>
                </a:extLst>
              </p:cNvPr>
              <p:cNvSpPr/>
              <p:nvPr/>
            </p:nvSpPr>
            <p:spPr>
              <a:xfrm>
                <a:off x="6186010" y="762906"/>
                <a:ext cx="92424" cy="92424"/>
              </a:xfrm>
              <a:prstGeom prst="ellipse">
                <a:avLst/>
              </a:prstGeom>
              <a:solidFill>
                <a:srgbClr val="3A3838">
                  <a:alpha val="80784"/>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a:solidFill>
                    <a:srgbClr val="3A3838"/>
                  </a:solidFill>
                  <a:latin typeface="Century Gothic"/>
                  <a:ea typeface="Century Gothic"/>
                  <a:cs typeface="Century Gothic"/>
                  <a:sym typeface="Century Gothic"/>
                </a:endParaRPr>
              </a:p>
            </p:txBody>
          </p:sp>
        </p:grpSp>
      </p:grpSp>
      <p:pic>
        <p:nvPicPr>
          <p:cNvPr id="3" name="Imagen 2" descr="Gráfico, Gráfico de líneas&#10;&#10;Descripción generada automáticamente">
            <a:extLst>
              <a:ext uri="{FF2B5EF4-FFF2-40B4-BE49-F238E27FC236}">
                <a16:creationId xmlns:a16="http://schemas.microsoft.com/office/drawing/2014/main" id="{D79953A9-E04A-45A8-8BA9-8518D6499626}"/>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2001959" y="1048621"/>
            <a:ext cx="8188081" cy="5472100"/>
          </a:xfrm>
          <a:prstGeom prst="rect">
            <a:avLst/>
          </a:prstGeom>
        </p:spPr>
      </p:pic>
    </p:spTree>
    <p:extLst>
      <p:ext uri="{BB962C8B-B14F-4D97-AF65-F5344CB8AC3E}">
        <p14:creationId xmlns:p14="http://schemas.microsoft.com/office/powerpoint/2010/main" val="17376368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oogle Shape;85;p13">
            <a:extLst>
              <a:ext uri="{FF2B5EF4-FFF2-40B4-BE49-F238E27FC236}">
                <a16:creationId xmlns:a16="http://schemas.microsoft.com/office/drawing/2014/main" id="{DED9C9A2-6BC9-06B7-CBB3-B57DCE460564}"/>
              </a:ext>
            </a:extLst>
          </p:cNvPr>
          <p:cNvPicPr preferRelativeResize="0"/>
          <p:nvPr/>
        </p:nvPicPr>
        <p:blipFill rotWithShape="1">
          <a:blip r:embed="rId3">
            <a:clrChange>
              <a:clrFrom>
                <a:srgbClr val="F8F8F8"/>
              </a:clrFrom>
              <a:clrTo>
                <a:srgbClr val="F8F8F8">
                  <a:alpha val="0"/>
                </a:srgbClr>
              </a:clrTo>
            </a:clrChange>
            <a:alphaModFix amt="50000"/>
          </a:blip>
          <a:srcRect l="32553" r="58438"/>
          <a:stretch/>
        </p:blipFill>
        <p:spPr>
          <a:xfrm>
            <a:off x="0" y="0"/>
            <a:ext cx="1098368" cy="6858000"/>
          </a:xfrm>
          <a:prstGeom prst="rect">
            <a:avLst/>
          </a:prstGeom>
          <a:noFill/>
          <a:ln>
            <a:noFill/>
          </a:ln>
        </p:spPr>
      </p:pic>
      <p:pic>
        <p:nvPicPr>
          <p:cNvPr id="3" name="Imagen 2" descr="Gráfico, Gráfico de líneas&#10;&#10;Descripción generada automáticamente">
            <a:extLst>
              <a:ext uri="{FF2B5EF4-FFF2-40B4-BE49-F238E27FC236}">
                <a16:creationId xmlns:a16="http://schemas.microsoft.com/office/drawing/2014/main" id="{F8835F2F-9B0F-097C-7DE3-807204D606A3}"/>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2022168" y="1091686"/>
            <a:ext cx="8350881" cy="5499690"/>
          </a:xfrm>
          <a:prstGeom prst="rect">
            <a:avLst/>
          </a:prstGeom>
        </p:spPr>
      </p:pic>
      <p:grpSp>
        <p:nvGrpSpPr>
          <p:cNvPr id="2" name="Google Shape;426;p23">
            <a:extLst>
              <a:ext uri="{FF2B5EF4-FFF2-40B4-BE49-F238E27FC236}">
                <a16:creationId xmlns:a16="http://schemas.microsoft.com/office/drawing/2014/main" id="{E22ECEBC-B053-2CA3-EE72-EE2D29333F0E}"/>
              </a:ext>
            </a:extLst>
          </p:cNvPr>
          <p:cNvGrpSpPr/>
          <p:nvPr/>
        </p:nvGrpSpPr>
        <p:grpSpPr>
          <a:xfrm>
            <a:off x="2549504" y="181388"/>
            <a:ext cx="7092992" cy="581548"/>
            <a:chOff x="2605259" y="181388"/>
            <a:chExt cx="7092992" cy="581548"/>
          </a:xfrm>
        </p:grpSpPr>
        <p:sp>
          <p:nvSpPr>
            <p:cNvPr id="11" name="Google Shape;427;p23">
              <a:extLst>
                <a:ext uri="{FF2B5EF4-FFF2-40B4-BE49-F238E27FC236}">
                  <a16:creationId xmlns:a16="http://schemas.microsoft.com/office/drawing/2014/main" id="{2EEA5A7E-0133-A2CA-2699-9282A8AD5C31}"/>
                </a:ext>
              </a:extLst>
            </p:cNvPr>
            <p:cNvSpPr txBox="1"/>
            <p:nvPr/>
          </p:nvSpPr>
          <p:spPr>
            <a:xfrm>
              <a:off x="2605259" y="181388"/>
              <a:ext cx="7092992" cy="420564"/>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s-ES_tradnl" sz="2600" dirty="0">
                  <a:solidFill>
                    <a:srgbClr val="3A3838"/>
                  </a:solidFill>
                  <a:latin typeface="Century Gothic"/>
                  <a:ea typeface="Century Gothic"/>
                  <a:cs typeface="Century Gothic"/>
                  <a:sym typeface="Century Gothic"/>
                </a:rPr>
                <a:t>Valencia</a:t>
              </a:r>
            </a:p>
          </p:txBody>
        </p:sp>
        <p:grpSp>
          <p:nvGrpSpPr>
            <p:cNvPr id="12" name="Google Shape;428;p23">
              <a:extLst>
                <a:ext uri="{FF2B5EF4-FFF2-40B4-BE49-F238E27FC236}">
                  <a16:creationId xmlns:a16="http://schemas.microsoft.com/office/drawing/2014/main" id="{A950D100-5614-EB6F-A1FF-71710FCC3426}"/>
                </a:ext>
              </a:extLst>
            </p:cNvPr>
            <p:cNvGrpSpPr/>
            <p:nvPr/>
          </p:nvGrpSpPr>
          <p:grpSpPr>
            <a:xfrm>
              <a:off x="5938156" y="669812"/>
              <a:ext cx="426498" cy="93124"/>
              <a:chOff x="5825968" y="581451"/>
              <a:chExt cx="426498" cy="93124"/>
            </a:xfrm>
          </p:grpSpPr>
          <p:sp>
            <p:nvSpPr>
              <p:cNvPr id="13" name="Google Shape;429;p23">
                <a:extLst>
                  <a:ext uri="{FF2B5EF4-FFF2-40B4-BE49-F238E27FC236}">
                    <a16:creationId xmlns:a16="http://schemas.microsoft.com/office/drawing/2014/main" id="{60C9133E-4E86-A142-400C-85D29DF44E57}"/>
                  </a:ext>
                </a:extLst>
              </p:cNvPr>
              <p:cNvSpPr/>
              <p:nvPr/>
            </p:nvSpPr>
            <p:spPr>
              <a:xfrm>
                <a:off x="5825968" y="581451"/>
                <a:ext cx="93123" cy="93123"/>
              </a:xfrm>
              <a:prstGeom prst="ellipse">
                <a:avLst/>
              </a:prstGeom>
              <a:solidFill>
                <a:srgbClr val="3A3838">
                  <a:alpha val="80784"/>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a:solidFill>
                    <a:srgbClr val="3A3838"/>
                  </a:solidFill>
                  <a:latin typeface="Century Gothic"/>
                  <a:ea typeface="Century Gothic"/>
                  <a:cs typeface="Century Gothic"/>
                  <a:sym typeface="Century Gothic"/>
                </a:endParaRPr>
              </a:p>
            </p:txBody>
          </p:sp>
          <p:sp>
            <p:nvSpPr>
              <p:cNvPr id="14" name="Google Shape;430;p23">
                <a:extLst>
                  <a:ext uri="{FF2B5EF4-FFF2-40B4-BE49-F238E27FC236}">
                    <a16:creationId xmlns:a16="http://schemas.microsoft.com/office/drawing/2014/main" id="{5F585D14-297B-4E28-E394-7058E005CE9D}"/>
                  </a:ext>
                </a:extLst>
              </p:cNvPr>
              <p:cNvSpPr/>
              <p:nvPr/>
            </p:nvSpPr>
            <p:spPr>
              <a:xfrm>
                <a:off x="5993974" y="583389"/>
                <a:ext cx="91186" cy="91186"/>
              </a:xfrm>
              <a:prstGeom prst="ellipse">
                <a:avLst/>
              </a:prstGeom>
              <a:solidFill>
                <a:srgbClr val="3A3838">
                  <a:alpha val="80784"/>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a:solidFill>
                    <a:srgbClr val="3A3838"/>
                  </a:solidFill>
                  <a:latin typeface="Century Gothic"/>
                  <a:ea typeface="Century Gothic"/>
                  <a:cs typeface="Century Gothic"/>
                  <a:sym typeface="Century Gothic"/>
                </a:endParaRPr>
              </a:p>
            </p:txBody>
          </p:sp>
          <p:sp>
            <p:nvSpPr>
              <p:cNvPr id="15" name="Google Shape;431;p23">
                <a:extLst>
                  <a:ext uri="{FF2B5EF4-FFF2-40B4-BE49-F238E27FC236}">
                    <a16:creationId xmlns:a16="http://schemas.microsoft.com/office/drawing/2014/main" id="{8C29F4C0-11FA-C7F0-FA63-F10CE3B5DAF6}"/>
                  </a:ext>
                </a:extLst>
              </p:cNvPr>
              <p:cNvSpPr/>
              <p:nvPr/>
            </p:nvSpPr>
            <p:spPr>
              <a:xfrm>
                <a:off x="6160042" y="582151"/>
                <a:ext cx="92424" cy="92424"/>
              </a:xfrm>
              <a:prstGeom prst="ellipse">
                <a:avLst/>
              </a:prstGeom>
              <a:solidFill>
                <a:srgbClr val="3A3838">
                  <a:alpha val="80784"/>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a:solidFill>
                    <a:srgbClr val="3A3838"/>
                  </a:solidFill>
                  <a:latin typeface="Century Gothic"/>
                  <a:ea typeface="Century Gothic"/>
                  <a:cs typeface="Century Gothic"/>
                  <a:sym typeface="Century Gothic"/>
                </a:endParaRPr>
              </a:p>
            </p:txBody>
          </p:sp>
        </p:grpSp>
      </p:grpSp>
    </p:spTree>
    <p:extLst>
      <p:ext uri="{BB962C8B-B14F-4D97-AF65-F5344CB8AC3E}">
        <p14:creationId xmlns:p14="http://schemas.microsoft.com/office/powerpoint/2010/main" val="15391427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pic>
        <p:nvPicPr>
          <p:cNvPr id="96" name="Google Shape;96;p14"/>
          <p:cNvPicPr preferRelativeResize="0"/>
          <p:nvPr/>
        </p:nvPicPr>
        <p:blipFill rotWithShape="1">
          <a:blip r:embed="rId3">
            <a:alphaModFix/>
          </a:blip>
          <a:srcRect/>
          <a:stretch/>
        </p:blipFill>
        <p:spPr>
          <a:xfrm rot="5400000">
            <a:off x="4597417" y="-4597418"/>
            <a:ext cx="2997165" cy="12192000"/>
          </a:xfrm>
          <a:prstGeom prst="rect">
            <a:avLst/>
          </a:prstGeom>
          <a:noFill/>
          <a:ln>
            <a:noFill/>
          </a:ln>
        </p:spPr>
      </p:pic>
      <p:grpSp>
        <p:nvGrpSpPr>
          <p:cNvPr id="97" name="Google Shape;97;p14"/>
          <p:cNvGrpSpPr/>
          <p:nvPr/>
        </p:nvGrpSpPr>
        <p:grpSpPr>
          <a:xfrm>
            <a:off x="3647226" y="886043"/>
            <a:ext cx="4897543" cy="1097274"/>
            <a:chOff x="3894891" y="120899"/>
            <a:chExt cx="4897543" cy="1097274"/>
          </a:xfrm>
        </p:grpSpPr>
        <p:sp>
          <p:nvSpPr>
            <p:cNvPr id="98" name="Google Shape;98;p14"/>
            <p:cNvSpPr txBox="1"/>
            <p:nvPr/>
          </p:nvSpPr>
          <p:spPr>
            <a:xfrm>
              <a:off x="3894891" y="120899"/>
              <a:ext cx="4897543" cy="92333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id-ID" sz="5400" b="1" i="0" u="none" strike="noStrike" cap="none" dirty="0">
                  <a:solidFill>
                    <a:srgbClr val="3A3838"/>
                  </a:solidFill>
                  <a:latin typeface="Century Gothic"/>
                  <a:ea typeface="Century Gothic"/>
                  <a:cs typeface="Century Gothic"/>
                  <a:sym typeface="Century Gothic"/>
                </a:rPr>
                <a:t>CONTENIDOS</a:t>
              </a:r>
              <a:endParaRPr sz="5400" b="1" i="0" u="none" strike="noStrike" cap="none" dirty="0">
                <a:solidFill>
                  <a:srgbClr val="3A3838"/>
                </a:solidFill>
                <a:latin typeface="Century Gothic"/>
                <a:ea typeface="Century Gothic"/>
                <a:cs typeface="Century Gothic"/>
                <a:sym typeface="Century Gothic"/>
              </a:endParaRPr>
            </a:p>
          </p:txBody>
        </p:sp>
        <p:sp>
          <p:nvSpPr>
            <p:cNvPr id="99" name="Google Shape;99;p14"/>
            <p:cNvSpPr txBox="1"/>
            <p:nvPr/>
          </p:nvSpPr>
          <p:spPr>
            <a:xfrm>
              <a:off x="6251298" y="879619"/>
              <a:ext cx="184730" cy="338554"/>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endParaRPr sz="1600" b="0" i="0" u="none" strike="noStrike" cap="none">
                <a:solidFill>
                  <a:srgbClr val="3A3838"/>
                </a:solidFill>
                <a:latin typeface="Century Gothic"/>
                <a:ea typeface="Century Gothic"/>
                <a:cs typeface="Century Gothic"/>
                <a:sym typeface="Century Gothic"/>
              </a:endParaRPr>
            </a:p>
          </p:txBody>
        </p:sp>
      </p:grpSp>
      <p:sp>
        <p:nvSpPr>
          <p:cNvPr id="103" name="Google Shape;103;p14"/>
          <p:cNvSpPr txBox="1"/>
          <p:nvPr/>
        </p:nvSpPr>
        <p:spPr>
          <a:xfrm>
            <a:off x="1863741" y="5089486"/>
            <a:ext cx="1597415"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ES_tradnl" sz="1800" b="1" dirty="0">
                <a:solidFill>
                  <a:srgbClr val="595959"/>
                </a:solidFill>
                <a:latin typeface="Century Gothic"/>
                <a:ea typeface="Century Gothic"/>
                <a:cs typeface="Century Gothic"/>
                <a:sym typeface="Century Gothic"/>
              </a:rPr>
              <a:t>Objetivo</a:t>
            </a:r>
          </a:p>
        </p:txBody>
      </p:sp>
      <p:sp>
        <p:nvSpPr>
          <p:cNvPr id="104" name="Google Shape;104;p14"/>
          <p:cNvSpPr txBox="1"/>
          <p:nvPr/>
        </p:nvSpPr>
        <p:spPr>
          <a:xfrm>
            <a:off x="5651664" y="5087582"/>
            <a:ext cx="1073398"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ES_tradnl" sz="1800" b="1" dirty="0">
                <a:solidFill>
                  <a:srgbClr val="595959"/>
                </a:solidFill>
                <a:latin typeface="Century Gothic"/>
                <a:ea typeface="Century Gothic"/>
                <a:cs typeface="Century Gothic"/>
                <a:sym typeface="Century Gothic"/>
              </a:rPr>
              <a:t>Análisis</a:t>
            </a:r>
          </a:p>
        </p:txBody>
      </p:sp>
      <p:sp>
        <p:nvSpPr>
          <p:cNvPr id="106" name="Google Shape;106;p14"/>
          <p:cNvSpPr txBox="1"/>
          <p:nvPr/>
        </p:nvSpPr>
        <p:spPr>
          <a:xfrm>
            <a:off x="9508664" y="5087582"/>
            <a:ext cx="1967056"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ES_tradnl" sz="1800" b="1" dirty="0">
                <a:solidFill>
                  <a:srgbClr val="595959"/>
                </a:solidFill>
                <a:latin typeface="Century Gothic"/>
                <a:ea typeface="Century Gothic"/>
                <a:cs typeface="Century Gothic"/>
                <a:sym typeface="Century Gothic"/>
              </a:rPr>
              <a:t>Conclusiones</a:t>
            </a:r>
          </a:p>
        </p:txBody>
      </p:sp>
      <p:sp>
        <p:nvSpPr>
          <p:cNvPr id="110" name="Google Shape;110;p14"/>
          <p:cNvSpPr/>
          <p:nvPr/>
        </p:nvSpPr>
        <p:spPr>
          <a:xfrm>
            <a:off x="9874345" y="4129766"/>
            <a:ext cx="807840" cy="758993"/>
          </a:xfrm>
          <a:custGeom>
            <a:avLst/>
            <a:gdLst/>
            <a:ahLst/>
            <a:cxnLst/>
            <a:rect l="l" t="t" r="r" b="b"/>
            <a:pathLst>
              <a:path w="97" h="91" extrusionOk="0">
                <a:moveTo>
                  <a:pt x="18" y="0"/>
                </a:moveTo>
                <a:cubicBezTo>
                  <a:pt x="12" y="0"/>
                  <a:pt x="8" y="4"/>
                  <a:pt x="8" y="10"/>
                </a:cubicBezTo>
                <a:cubicBezTo>
                  <a:pt x="8" y="16"/>
                  <a:pt x="12" y="20"/>
                  <a:pt x="18" y="20"/>
                </a:cubicBezTo>
                <a:cubicBezTo>
                  <a:pt x="24" y="20"/>
                  <a:pt x="28" y="16"/>
                  <a:pt x="28" y="10"/>
                </a:cubicBezTo>
                <a:cubicBezTo>
                  <a:pt x="28" y="4"/>
                  <a:pt x="24" y="0"/>
                  <a:pt x="18" y="0"/>
                </a:cubicBezTo>
                <a:close/>
                <a:moveTo>
                  <a:pt x="41" y="45"/>
                </a:moveTo>
                <a:cubicBezTo>
                  <a:pt x="50" y="42"/>
                  <a:pt x="50" y="42"/>
                  <a:pt x="50" y="42"/>
                </a:cubicBezTo>
                <a:cubicBezTo>
                  <a:pt x="51" y="41"/>
                  <a:pt x="51" y="41"/>
                  <a:pt x="51" y="41"/>
                </a:cubicBezTo>
                <a:cubicBezTo>
                  <a:pt x="52" y="42"/>
                  <a:pt x="52" y="42"/>
                  <a:pt x="52" y="42"/>
                </a:cubicBezTo>
                <a:cubicBezTo>
                  <a:pt x="59" y="46"/>
                  <a:pt x="59" y="46"/>
                  <a:pt x="59" y="46"/>
                </a:cubicBezTo>
                <a:cubicBezTo>
                  <a:pt x="65" y="29"/>
                  <a:pt x="65" y="29"/>
                  <a:pt x="65" y="29"/>
                </a:cubicBezTo>
                <a:cubicBezTo>
                  <a:pt x="66" y="27"/>
                  <a:pt x="66" y="27"/>
                  <a:pt x="66" y="27"/>
                </a:cubicBezTo>
                <a:cubicBezTo>
                  <a:pt x="67" y="29"/>
                  <a:pt x="67" y="29"/>
                  <a:pt x="67" y="29"/>
                </a:cubicBezTo>
                <a:cubicBezTo>
                  <a:pt x="73" y="34"/>
                  <a:pt x="73" y="34"/>
                  <a:pt x="73" y="34"/>
                </a:cubicBezTo>
                <a:cubicBezTo>
                  <a:pt x="81" y="21"/>
                  <a:pt x="81" y="21"/>
                  <a:pt x="81" y="21"/>
                </a:cubicBezTo>
                <a:cubicBezTo>
                  <a:pt x="83" y="23"/>
                  <a:pt x="83" y="23"/>
                  <a:pt x="83" y="23"/>
                </a:cubicBezTo>
                <a:cubicBezTo>
                  <a:pt x="75" y="38"/>
                  <a:pt x="75" y="38"/>
                  <a:pt x="75" y="38"/>
                </a:cubicBezTo>
                <a:cubicBezTo>
                  <a:pt x="73" y="40"/>
                  <a:pt x="73" y="40"/>
                  <a:pt x="73" y="40"/>
                </a:cubicBezTo>
                <a:cubicBezTo>
                  <a:pt x="72" y="38"/>
                  <a:pt x="72" y="38"/>
                  <a:pt x="72" y="38"/>
                </a:cubicBezTo>
                <a:cubicBezTo>
                  <a:pt x="67" y="33"/>
                  <a:pt x="67" y="33"/>
                  <a:pt x="67" y="33"/>
                </a:cubicBezTo>
                <a:cubicBezTo>
                  <a:pt x="61" y="49"/>
                  <a:pt x="61" y="49"/>
                  <a:pt x="61" y="49"/>
                </a:cubicBezTo>
                <a:cubicBezTo>
                  <a:pt x="61" y="51"/>
                  <a:pt x="61" y="51"/>
                  <a:pt x="61" y="51"/>
                </a:cubicBezTo>
                <a:cubicBezTo>
                  <a:pt x="59" y="50"/>
                  <a:pt x="59" y="50"/>
                  <a:pt x="59" y="50"/>
                </a:cubicBezTo>
                <a:cubicBezTo>
                  <a:pt x="51" y="45"/>
                  <a:pt x="51" y="45"/>
                  <a:pt x="51" y="45"/>
                </a:cubicBezTo>
                <a:cubicBezTo>
                  <a:pt x="42" y="48"/>
                  <a:pt x="42" y="48"/>
                  <a:pt x="42" y="48"/>
                </a:cubicBezTo>
                <a:cubicBezTo>
                  <a:pt x="41" y="45"/>
                  <a:pt x="41" y="45"/>
                  <a:pt x="41" y="45"/>
                </a:cubicBezTo>
                <a:close/>
                <a:moveTo>
                  <a:pt x="43" y="86"/>
                </a:moveTo>
                <a:cubicBezTo>
                  <a:pt x="74" y="86"/>
                  <a:pt x="74" y="86"/>
                  <a:pt x="74" y="86"/>
                </a:cubicBezTo>
                <a:cubicBezTo>
                  <a:pt x="74" y="91"/>
                  <a:pt x="74" y="91"/>
                  <a:pt x="74" y="91"/>
                </a:cubicBezTo>
                <a:cubicBezTo>
                  <a:pt x="43" y="91"/>
                  <a:pt x="43" y="91"/>
                  <a:pt x="43" y="91"/>
                </a:cubicBezTo>
                <a:cubicBezTo>
                  <a:pt x="43" y="86"/>
                  <a:pt x="43" y="86"/>
                  <a:pt x="43" y="86"/>
                </a:cubicBezTo>
                <a:close/>
                <a:moveTo>
                  <a:pt x="63" y="68"/>
                </a:moveTo>
                <a:cubicBezTo>
                  <a:pt x="93" y="68"/>
                  <a:pt x="93" y="68"/>
                  <a:pt x="93" y="68"/>
                </a:cubicBezTo>
                <a:cubicBezTo>
                  <a:pt x="97" y="68"/>
                  <a:pt x="97" y="68"/>
                  <a:pt x="97" y="68"/>
                </a:cubicBezTo>
                <a:cubicBezTo>
                  <a:pt x="97" y="64"/>
                  <a:pt x="97" y="64"/>
                  <a:pt x="97" y="64"/>
                </a:cubicBezTo>
                <a:cubicBezTo>
                  <a:pt x="97" y="6"/>
                  <a:pt x="97" y="6"/>
                  <a:pt x="97" y="6"/>
                </a:cubicBezTo>
                <a:cubicBezTo>
                  <a:pt x="97" y="3"/>
                  <a:pt x="97" y="3"/>
                  <a:pt x="97" y="3"/>
                </a:cubicBezTo>
                <a:cubicBezTo>
                  <a:pt x="93" y="3"/>
                  <a:pt x="93" y="3"/>
                  <a:pt x="93" y="3"/>
                </a:cubicBezTo>
                <a:cubicBezTo>
                  <a:pt x="34" y="3"/>
                  <a:pt x="34" y="3"/>
                  <a:pt x="34" y="3"/>
                </a:cubicBezTo>
                <a:cubicBezTo>
                  <a:pt x="34" y="9"/>
                  <a:pt x="34" y="9"/>
                  <a:pt x="34" y="9"/>
                </a:cubicBezTo>
                <a:cubicBezTo>
                  <a:pt x="90" y="9"/>
                  <a:pt x="90" y="9"/>
                  <a:pt x="90" y="9"/>
                </a:cubicBezTo>
                <a:cubicBezTo>
                  <a:pt x="90" y="61"/>
                  <a:pt x="90" y="61"/>
                  <a:pt x="90" y="61"/>
                </a:cubicBezTo>
                <a:cubicBezTo>
                  <a:pt x="36" y="61"/>
                  <a:pt x="36" y="61"/>
                  <a:pt x="36" y="61"/>
                </a:cubicBezTo>
                <a:cubicBezTo>
                  <a:pt x="36" y="68"/>
                  <a:pt x="36" y="68"/>
                  <a:pt x="36" y="68"/>
                </a:cubicBezTo>
                <a:cubicBezTo>
                  <a:pt x="54" y="68"/>
                  <a:pt x="54" y="68"/>
                  <a:pt x="54" y="68"/>
                </a:cubicBezTo>
                <a:cubicBezTo>
                  <a:pt x="54" y="84"/>
                  <a:pt x="54" y="84"/>
                  <a:pt x="54" y="84"/>
                </a:cubicBezTo>
                <a:cubicBezTo>
                  <a:pt x="63" y="84"/>
                  <a:pt x="63" y="84"/>
                  <a:pt x="63" y="84"/>
                </a:cubicBezTo>
                <a:cubicBezTo>
                  <a:pt x="63" y="68"/>
                  <a:pt x="63" y="68"/>
                  <a:pt x="63" y="68"/>
                </a:cubicBezTo>
                <a:close/>
                <a:moveTo>
                  <a:pt x="0" y="50"/>
                </a:moveTo>
                <a:cubicBezTo>
                  <a:pt x="7" y="55"/>
                  <a:pt x="7" y="55"/>
                  <a:pt x="7" y="55"/>
                </a:cubicBezTo>
                <a:cubicBezTo>
                  <a:pt x="5" y="91"/>
                  <a:pt x="5" y="91"/>
                  <a:pt x="5" y="91"/>
                </a:cubicBezTo>
                <a:cubicBezTo>
                  <a:pt x="14" y="91"/>
                  <a:pt x="14" y="91"/>
                  <a:pt x="14" y="91"/>
                </a:cubicBezTo>
                <a:cubicBezTo>
                  <a:pt x="16" y="60"/>
                  <a:pt x="16" y="60"/>
                  <a:pt x="16" y="60"/>
                </a:cubicBezTo>
                <a:cubicBezTo>
                  <a:pt x="20" y="60"/>
                  <a:pt x="20" y="60"/>
                  <a:pt x="20" y="60"/>
                </a:cubicBezTo>
                <a:cubicBezTo>
                  <a:pt x="22" y="91"/>
                  <a:pt x="22" y="91"/>
                  <a:pt x="22" y="91"/>
                </a:cubicBezTo>
                <a:cubicBezTo>
                  <a:pt x="31" y="91"/>
                  <a:pt x="31" y="91"/>
                  <a:pt x="31" y="91"/>
                </a:cubicBezTo>
                <a:cubicBezTo>
                  <a:pt x="29" y="55"/>
                  <a:pt x="29" y="55"/>
                  <a:pt x="29" y="55"/>
                </a:cubicBezTo>
                <a:cubicBezTo>
                  <a:pt x="28" y="33"/>
                  <a:pt x="28" y="33"/>
                  <a:pt x="28" y="33"/>
                </a:cubicBezTo>
                <a:cubicBezTo>
                  <a:pt x="50" y="32"/>
                  <a:pt x="50" y="32"/>
                  <a:pt x="50" y="32"/>
                </a:cubicBezTo>
                <a:cubicBezTo>
                  <a:pt x="55" y="24"/>
                  <a:pt x="55" y="24"/>
                  <a:pt x="55" y="24"/>
                </a:cubicBezTo>
                <a:cubicBezTo>
                  <a:pt x="30" y="23"/>
                  <a:pt x="30" y="23"/>
                  <a:pt x="30" y="23"/>
                </a:cubicBezTo>
                <a:cubicBezTo>
                  <a:pt x="20" y="23"/>
                  <a:pt x="20" y="23"/>
                  <a:pt x="20" y="23"/>
                </a:cubicBezTo>
                <a:cubicBezTo>
                  <a:pt x="20" y="24"/>
                  <a:pt x="20" y="24"/>
                  <a:pt x="20" y="24"/>
                </a:cubicBezTo>
                <a:cubicBezTo>
                  <a:pt x="19" y="27"/>
                  <a:pt x="19" y="27"/>
                  <a:pt x="19" y="27"/>
                </a:cubicBezTo>
                <a:cubicBezTo>
                  <a:pt x="22" y="43"/>
                  <a:pt x="22" y="43"/>
                  <a:pt x="22" y="43"/>
                </a:cubicBezTo>
                <a:cubicBezTo>
                  <a:pt x="18" y="47"/>
                  <a:pt x="18" y="47"/>
                  <a:pt x="18" y="47"/>
                </a:cubicBezTo>
                <a:cubicBezTo>
                  <a:pt x="18" y="47"/>
                  <a:pt x="18" y="47"/>
                  <a:pt x="18" y="47"/>
                </a:cubicBezTo>
                <a:cubicBezTo>
                  <a:pt x="18" y="47"/>
                  <a:pt x="18" y="47"/>
                  <a:pt x="18" y="47"/>
                </a:cubicBezTo>
                <a:cubicBezTo>
                  <a:pt x="18" y="47"/>
                  <a:pt x="18" y="47"/>
                  <a:pt x="18" y="47"/>
                </a:cubicBezTo>
                <a:cubicBezTo>
                  <a:pt x="18" y="47"/>
                  <a:pt x="18" y="47"/>
                  <a:pt x="18" y="47"/>
                </a:cubicBezTo>
                <a:cubicBezTo>
                  <a:pt x="14" y="43"/>
                  <a:pt x="14" y="43"/>
                  <a:pt x="14" y="43"/>
                </a:cubicBezTo>
                <a:cubicBezTo>
                  <a:pt x="16" y="27"/>
                  <a:pt x="16" y="27"/>
                  <a:pt x="16" y="27"/>
                </a:cubicBezTo>
                <a:cubicBezTo>
                  <a:pt x="15" y="24"/>
                  <a:pt x="15" y="24"/>
                  <a:pt x="15" y="24"/>
                </a:cubicBezTo>
                <a:cubicBezTo>
                  <a:pt x="16" y="23"/>
                  <a:pt x="16" y="23"/>
                  <a:pt x="16" y="23"/>
                </a:cubicBezTo>
                <a:cubicBezTo>
                  <a:pt x="5" y="23"/>
                  <a:pt x="5" y="23"/>
                  <a:pt x="5" y="23"/>
                </a:cubicBezTo>
                <a:lnTo>
                  <a:pt x="0" y="50"/>
                </a:lnTo>
                <a:close/>
              </a:path>
            </a:pathLst>
          </a:custGeom>
          <a:solidFill>
            <a:schemeClr val="tx1">
              <a:lumMod val="75000"/>
              <a:lumOff val="25000"/>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entury Gothic"/>
              <a:ea typeface="Century Gothic"/>
              <a:cs typeface="Century Gothic"/>
              <a:sym typeface="Century Gothic"/>
            </a:endParaRPr>
          </a:p>
        </p:txBody>
      </p:sp>
      <p:sp>
        <p:nvSpPr>
          <p:cNvPr id="119" name="Google Shape;119;p14"/>
          <p:cNvSpPr/>
          <p:nvPr/>
        </p:nvSpPr>
        <p:spPr>
          <a:xfrm>
            <a:off x="5637329" y="4071278"/>
            <a:ext cx="917336" cy="807840"/>
          </a:xfrm>
          <a:custGeom>
            <a:avLst/>
            <a:gdLst/>
            <a:ahLst/>
            <a:cxnLst/>
            <a:rect l="l" t="t" r="r" b="b"/>
            <a:pathLst>
              <a:path w="97" h="75" extrusionOk="0">
                <a:moveTo>
                  <a:pt x="33" y="75"/>
                </a:moveTo>
                <a:cubicBezTo>
                  <a:pt x="37" y="75"/>
                  <a:pt x="40" y="75"/>
                  <a:pt x="44" y="75"/>
                </a:cubicBezTo>
                <a:cubicBezTo>
                  <a:pt x="45" y="75"/>
                  <a:pt x="47" y="74"/>
                  <a:pt x="47" y="73"/>
                </a:cubicBezTo>
                <a:cubicBezTo>
                  <a:pt x="47" y="49"/>
                  <a:pt x="47" y="49"/>
                  <a:pt x="47" y="49"/>
                </a:cubicBezTo>
                <a:cubicBezTo>
                  <a:pt x="39" y="45"/>
                  <a:pt x="39" y="45"/>
                  <a:pt x="39" y="45"/>
                </a:cubicBezTo>
                <a:cubicBezTo>
                  <a:pt x="30" y="50"/>
                  <a:pt x="30" y="50"/>
                  <a:pt x="30" y="50"/>
                </a:cubicBezTo>
                <a:cubicBezTo>
                  <a:pt x="30" y="73"/>
                  <a:pt x="30" y="73"/>
                  <a:pt x="30" y="73"/>
                </a:cubicBezTo>
                <a:cubicBezTo>
                  <a:pt x="30" y="74"/>
                  <a:pt x="31" y="75"/>
                  <a:pt x="33" y="75"/>
                </a:cubicBezTo>
                <a:close/>
                <a:moveTo>
                  <a:pt x="0" y="49"/>
                </a:moveTo>
                <a:cubicBezTo>
                  <a:pt x="37" y="28"/>
                  <a:pt x="37" y="28"/>
                  <a:pt x="37" y="28"/>
                </a:cubicBezTo>
                <a:cubicBezTo>
                  <a:pt x="39" y="26"/>
                  <a:pt x="39" y="26"/>
                  <a:pt x="39" y="26"/>
                </a:cubicBezTo>
                <a:cubicBezTo>
                  <a:pt x="41" y="28"/>
                  <a:pt x="41" y="28"/>
                  <a:pt x="41" y="28"/>
                </a:cubicBezTo>
                <a:cubicBezTo>
                  <a:pt x="52" y="34"/>
                  <a:pt x="52" y="34"/>
                  <a:pt x="52" y="34"/>
                </a:cubicBezTo>
                <a:cubicBezTo>
                  <a:pt x="81" y="9"/>
                  <a:pt x="81" y="9"/>
                  <a:pt x="81" y="9"/>
                </a:cubicBezTo>
                <a:cubicBezTo>
                  <a:pt x="77" y="4"/>
                  <a:pt x="77" y="4"/>
                  <a:pt x="77" y="4"/>
                </a:cubicBezTo>
                <a:cubicBezTo>
                  <a:pt x="87" y="2"/>
                  <a:pt x="87" y="2"/>
                  <a:pt x="87" y="2"/>
                </a:cubicBezTo>
                <a:cubicBezTo>
                  <a:pt x="97" y="0"/>
                  <a:pt x="97" y="0"/>
                  <a:pt x="97" y="0"/>
                </a:cubicBezTo>
                <a:cubicBezTo>
                  <a:pt x="94" y="10"/>
                  <a:pt x="94" y="10"/>
                  <a:pt x="94" y="10"/>
                </a:cubicBezTo>
                <a:cubicBezTo>
                  <a:pt x="91" y="19"/>
                  <a:pt x="91" y="19"/>
                  <a:pt x="91" y="19"/>
                </a:cubicBezTo>
                <a:cubicBezTo>
                  <a:pt x="87" y="15"/>
                  <a:pt x="87" y="15"/>
                  <a:pt x="87" y="15"/>
                </a:cubicBezTo>
                <a:cubicBezTo>
                  <a:pt x="55" y="42"/>
                  <a:pt x="55" y="42"/>
                  <a:pt x="55" y="42"/>
                </a:cubicBezTo>
                <a:cubicBezTo>
                  <a:pt x="53" y="44"/>
                  <a:pt x="53" y="44"/>
                  <a:pt x="53" y="44"/>
                </a:cubicBezTo>
                <a:cubicBezTo>
                  <a:pt x="50" y="43"/>
                  <a:pt x="50" y="43"/>
                  <a:pt x="50" y="43"/>
                </a:cubicBezTo>
                <a:cubicBezTo>
                  <a:pt x="39" y="36"/>
                  <a:pt x="39" y="36"/>
                  <a:pt x="39" y="36"/>
                </a:cubicBezTo>
                <a:cubicBezTo>
                  <a:pt x="5" y="57"/>
                  <a:pt x="5" y="57"/>
                  <a:pt x="5" y="57"/>
                </a:cubicBezTo>
                <a:cubicBezTo>
                  <a:pt x="0" y="49"/>
                  <a:pt x="0" y="49"/>
                  <a:pt x="0" y="49"/>
                </a:cubicBezTo>
                <a:close/>
                <a:moveTo>
                  <a:pt x="10" y="75"/>
                </a:moveTo>
                <a:cubicBezTo>
                  <a:pt x="21" y="75"/>
                  <a:pt x="21" y="75"/>
                  <a:pt x="21" y="75"/>
                </a:cubicBezTo>
                <a:cubicBezTo>
                  <a:pt x="22" y="75"/>
                  <a:pt x="23" y="74"/>
                  <a:pt x="23" y="73"/>
                </a:cubicBezTo>
                <a:cubicBezTo>
                  <a:pt x="23" y="54"/>
                  <a:pt x="23" y="54"/>
                  <a:pt x="23" y="54"/>
                </a:cubicBezTo>
                <a:cubicBezTo>
                  <a:pt x="7" y="64"/>
                  <a:pt x="7" y="64"/>
                  <a:pt x="7" y="64"/>
                </a:cubicBezTo>
                <a:cubicBezTo>
                  <a:pt x="7" y="73"/>
                  <a:pt x="7" y="73"/>
                  <a:pt x="7" y="73"/>
                </a:cubicBezTo>
                <a:cubicBezTo>
                  <a:pt x="7" y="74"/>
                  <a:pt x="8" y="75"/>
                  <a:pt x="10" y="75"/>
                </a:cubicBezTo>
                <a:close/>
                <a:moveTo>
                  <a:pt x="56" y="75"/>
                </a:moveTo>
                <a:cubicBezTo>
                  <a:pt x="60" y="75"/>
                  <a:pt x="63" y="75"/>
                  <a:pt x="67" y="75"/>
                </a:cubicBezTo>
                <a:cubicBezTo>
                  <a:pt x="69" y="75"/>
                  <a:pt x="70" y="74"/>
                  <a:pt x="70" y="73"/>
                </a:cubicBezTo>
                <a:cubicBezTo>
                  <a:pt x="70" y="62"/>
                  <a:pt x="70" y="50"/>
                  <a:pt x="70" y="39"/>
                </a:cubicBezTo>
                <a:cubicBezTo>
                  <a:pt x="70" y="39"/>
                  <a:pt x="70" y="39"/>
                  <a:pt x="70" y="39"/>
                </a:cubicBezTo>
                <a:cubicBezTo>
                  <a:pt x="54" y="53"/>
                  <a:pt x="54" y="53"/>
                  <a:pt x="54" y="53"/>
                </a:cubicBezTo>
                <a:cubicBezTo>
                  <a:pt x="53" y="52"/>
                  <a:pt x="53" y="52"/>
                  <a:pt x="53" y="52"/>
                </a:cubicBezTo>
                <a:cubicBezTo>
                  <a:pt x="53" y="73"/>
                  <a:pt x="53" y="73"/>
                  <a:pt x="53" y="73"/>
                </a:cubicBezTo>
                <a:cubicBezTo>
                  <a:pt x="53" y="74"/>
                  <a:pt x="55" y="75"/>
                  <a:pt x="56" y="75"/>
                </a:cubicBezTo>
                <a:close/>
                <a:moveTo>
                  <a:pt x="79" y="75"/>
                </a:moveTo>
                <a:cubicBezTo>
                  <a:pt x="90" y="75"/>
                  <a:pt x="90" y="75"/>
                  <a:pt x="90" y="75"/>
                </a:cubicBezTo>
                <a:cubicBezTo>
                  <a:pt x="92" y="75"/>
                  <a:pt x="93" y="74"/>
                  <a:pt x="93" y="73"/>
                </a:cubicBezTo>
                <a:cubicBezTo>
                  <a:pt x="93" y="32"/>
                  <a:pt x="93" y="32"/>
                  <a:pt x="93" y="32"/>
                </a:cubicBezTo>
                <a:cubicBezTo>
                  <a:pt x="86" y="24"/>
                  <a:pt x="86" y="24"/>
                  <a:pt x="86" y="24"/>
                </a:cubicBezTo>
                <a:cubicBezTo>
                  <a:pt x="77" y="33"/>
                  <a:pt x="77" y="33"/>
                  <a:pt x="77" y="33"/>
                </a:cubicBezTo>
                <a:cubicBezTo>
                  <a:pt x="77" y="73"/>
                  <a:pt x="77" y="73"/>
                  <a:pt x="77" y="73"/>
                </a:cubicBezTo>
                <a:cubicBezTo>
                  <a:pt x="77" y="74"/>
                  <a:pt x="78" y="75"/>
                  <a:pt x="79" y="75"/>
                </a:cubicBezTo>
                <a:close/>
              </a:path>
            </a:pathLst>
          </a:custGeom>
          <a:solidFill>
            <a:schemeClr val="tx1">
              <a:lumMod val="75000"/>
              <a:lumOff val="25000"/>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entury Gothic"/>
              <a:ea typeface="Century Gothic"/>
              <a:cs typeface="Century Gothic"/>
              <a:sym typeface="Century Gothic"/>
            </a:endParaRPr>
          </a:p>
        </p:txBody>
      </p:sp>
      <p:pic>
        <p:nvPicPr>
          <p:cNvPr id="1026" name="Picture 2" descr="Diana - Iconos gratis de deportes">
            <a:extLst>
              <a:ext uri="{FF2B5EF4-FFF2-40B4-BE49-F238E27FC236}">
                <a16:creationId xmlns:a16="http://schemas.microsoft.com/office/drawing/2014/main" id="{AAEAAD4D-7140-8B8F-FC5A-BB68D8FBE893}"/>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019240" y="4071278"/>
            <a:ext cx="807840" cy="807840"/>
          </a:xfrm>
          <a:prstGeom prst="rect">
            <a:avLst/>
          </a:prstGeom>
          <a:noFill/>
          <a:ln>
            <a:noFill/>
          </a:ln>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3"/>
                                        </p:tgtEl>
                                        <p:attrNameLst>
                                          <p:attrName>style.visibility</p:attrName>
                                        </p:attrNameLst>
                                      </p:cBhvr>
                                      <p:to>
                                        <p:strVal val="visible"/>
                                      </p:to>
                                    </p:set>
                                    <p:animEffect transition="in" filter="fade">
                                      <p:cBhvr>
                                        <p:cTn id="7" dur="500"/>
                                        <p:tgtEl>
                                          <p:spTgt spid="103"/>
                                        </p:tgtEl>
                                      </p:cBhvr>
                                    </p:animEffect>
                                  </p:childTnLst>
                                </p:cTn>
                              </p:par>
                              <p:par>
                                <p:cTn id="8" presetID="10" presetClass="entr" presetSubtype="0" fill="hold" nodeType="withEffect">
                                  <p:stCondLst>
                                    <p:cond delay="0"/>
                                  </p:stCondLst>
                                  <p:childTnLst>
                                    <p:set>
                                      <p:cBhvr>
                                        <p:cTn id="9" dur="1" fill="hold">
                                          <p:stCondLst>
                                            <p:cond delay="0"/>
                                          </p:stCondLst>
                                        </p:cTn>
                                        <p:tgtEl>
                                          <p:spTgt spid="1026"/>
                                        </p:tgtEl>
                                        <p:attrNameLst>
                                          <p:attrName>style.visibility</p:attrName>
                                        </p:attrNameLst>
                                      </p:cBhvr>
                                      <p:to>
                                        <p:strVal val="visible"/>
                                      </p:to>
                                    </p:set>
                                    <p:animEffect transition="in" filter="fade">
                                      <p:cBhvr>
                                        <p:cTn id="10" dur="500"/>
                                        <p:tgtEl>
                                          <p:spTgt spid="102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9"/>
                                        </p:tgtEl>
                                        <p:attrNameLst>
                                          <p:attrName>style.visibility</p:attrName>
                                        </p:attrNameLst>
                                      </p:cBhvr>
                                      <p:to>
                                        <p:strVal val="visible"/>
                                      </p:to>
                                    </p:set>
                                    <p:animEffect transition="in" filter="fade">
                                      <p:cBhvr>
                                        <p:cTn id="15" dur="500"/>
                                        <p:tgtEl>
                                          <p:spTgt spid="11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4"/>
                                        </p:tgtEl>
                                        <p:attrNameLst>
                                          <p:attrName>style.visibility</p:attrName>
                                        </p:attrNameLst>
                                      </p:cBhvr>
                                      <p:to>
                                        <p:strVal val="visible"/>
                                      </p:to>
                                    </p:set>
                                    <p:animEffect transition="in" filter="fade">
                                      <p:cBhvr>
                                        <p:cTn id="18" dur="500"/>
                                        <p:tgtEl>
                                          <p:spTgt spid="10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10"/>
                                        </p:tgtEl>
                                        <p:attrNameLst>
                                          <p:attrName>style.visibility</p:attrName>
                                        </p:attrNameLst>
                                      </p:cBhvr>
                                      <p:to>
                                        <p:strVal val="visible"/>
                                      </p:to>
                                    </p:set>
                                    <p:animEffect transition="in" filter="fade">
                                      <p:cBhvr>
                                        <p:cTn id="23" dur="500"/>
                                        <p:tgtEl>
                                          <p:spTgt spid="110"/>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06"/>
                                        </p:tgtEl>
                                        <p:attrNameLst>
                                          <p:attrName>style.visibility</p:attrName>
                                        </p:attrNameLst>
                                      </p:cBhvr>
                                      <p:to>
                                        <p:strVal val="visible"/>
                                      </p:to>
                                    </p:set>
                                    <p:animEffect transition="in" filter="fade">
                                      <p:cBhvr>
                                        <p:cTn id="26" dur="500"/>
                                        <p:tgtEl>
                                          <p:spTgt spid="1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 grpId="0"/>
      <p:bldP spid="104" grpId="0"/>
      <p:bldP spid="106" grpId="0"/>
      <p:bldP spid="110" grpId="0" animBg="1"/>
      <p:bldP spid="119"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oogle Shape;85;p13">
            <a:extLst>
              <a:ext uri="{FF2B5EF4-FFF2-40B4-BE49-F238E27FC236}">
                <a16:creationId xmlns:a16="http://schemas.microsoft.com/office/drawing/2014/main" id="{DED9C9A2-6BC9-06B7-CBB3-B57DCE460564}"/>
              </a:ext>
            </a:extLst>
          </p:cNvPr>
          <p:cNvPicPr preferRelativeResize="0"/>
          <p:nvPr/>
        </p:nvPicPr>
        <p:blipFill rotWithShape="1">
          <a:blip r:embed="rId3">
            <a:clrChange>
              <a:clrFrom>
                <a:srgbClr val="F8F8F8"/>
              </a:clrFrom>
              <a:clrTo>
                <a:srgbClr val="F8F8F8">
                  <a:alpha val="0"/>
                </a:srgbClr>
              </a:clrTo>
            </a:clrChange>
            <a:alphaModFix amt="50000"/>
          </a:blip>
          <a:srcRect l="32553" r="58438"/>
          <a:stretch/>
        </p:blipFill>
        <p:spPr>
          <a:xfrm>
            <a:off x="0" y="0"/>
            <a:ext cx="1098368" cy="6858000"/>
          </a:xfrm>
          <a:prstGeom prst="rect">
            <a:avLst/>
          </a:prstGeom>
          <a:noFill/>
          <a:ln>
            <a:noFill/>
          </a:ln>
        </p:spPr>
      </p:pic>
      <p:pic>
        <p:nvPicPr>
          <p:cNvPr id="2" name="Imagen 1" descr="Mapa&#10;&#10;Descripción generada automáticamente">
            <a:extLst>
              <a:ext uri="{FF2B5EF4-FFF2-40B4-BE49-F238E27FC236}">
                <a16:creationId xmlns:a16="http://schemas.microsoft.com/office/drawing/2014/main" id="{51CE0BF3-4A30-4A10-C192-EB6157126FA6}"/>
              </a:ext>
            </a:extLst>
          </p:cNvPr>
          <p:cNvPicPr>
            <a:picLocks noChangeAspect="1"/>
          </p:cNvPicPr>
          <p:nvPr/>
        </p:nvPicPr>
        <p:blipFill rotWithShape="1">
          <a:blip r:embed="rId4"/>
          <a:srcRect l="25284" r="15766"/>
          <a:stretch/>
        </p:blipFill>
        <p:spPr>
          <a:xfrm>
            <a:off x="399573" y="1066801"/>
            <a:ext cx="3072278" cy="5333998"/>
          </a:xfrm>
          <a:prstGeom prst="rect">
            <a:avLst/>
          </a:prstGeom>
        </p:spPr>
      </p:pic>
      <p:pic>
        <p:nvPicPr>
          <p:cNvPr id="11" name="Imagen 10" descr="Mapa&#10;&#10;Descripción generada automáticamente">
            <a:extLst>
              <a:ext uri="{FF2B5EF4-FFF2-40B4-BE49-F238E27FC236}">
                <a16:creationId xmlns:a16="http://schemas.microsoft.com/office/drawing/2014/main" id="{B17571A1-BE7D-7423-570E-B55EBC047416}"/>
              </a:ext>
            </a:extLst>
          </p:cNvPr>
          <p:cNvPicPr>
            <a:picLocks noChangeAspect="1"/>
          </p:cNvPicPr>
          <p:nvPr/>
        </p:nvPicPr>
        <p:blipFill>
          <a:blip r:embed="rId5"/>
          <a:stretch>
            <a:fillRect/>
          </a:stretch>
        </p:blipFill>
        <p:spPr>
          <a:xfrm>
            <a:off x="3645877" y="1066801"/>
            <a:ext cx="5404430" cy="5333998"/>
          </a:xfrm>
          <a:prstGeom prst="rect">
            <a:avLst/>
          </a:prstGeom>
        </p:spPr>
      </p:pic>
      <p:sp>
        <p:nvSpPr>
          <p:cNvPr id="12" name="Rectángulo 11">
            <a:extLst>
              <a:ext uri="{FF2B5EF4-FFF2-40B4-BE49-F238E27FC236}">
                <a16:creationId xmlns:a16="http://schemas.microsoft.com/office/drawing/2014/main" id="{2C57800D-9E3B-8EAE-D0E6-F14AA0B945AF}"/>
              </a:ext>
            </a:extLst>
          </p:cNvPr>
          <p:cNvSpPr/>
          <p:nvPr/>
        </p:nvSpPr>
        <p:spPr>
          <a:xfrm>
            <a:off x="504092" y="2379785"/>
            <a:ext cx="2719754" cy="2532184"/>
          </a:xfrm>
          <a:prstGeom prst="rect">
            <a:avLst/>
          </a:prstGeom>
          <a:noFill/>
          <a:ln>
            <a:solidFill>
              <a:schemeClr val="bg1"/>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cxnSp>
        <p:nvCxnSpPr>
          <p:cNvPr id="13" name="Conector recto de flecha 12">
            <a:extLst>
              <a:ext uri="{FF2B5EF4-FFF2-40B4-BE49-F238E27FC236}">
                <a16:creationId xmlns:a16="http://schemas.microsoft.com/office/drawing/2014/main" id="{C6BBD70A-BFC5-56DE-4CB4-5C6F535C6FFB}"/>
              </a:ext>
            </a:extLst>
          </p:cNvPr>
          <p:cNvCxnSpPr/>
          <p:nvPr/>
        </p:nvCxnSpPr>
        <p:spPr>
          <a:xfrm flipV="1">
            <a:off x="3223846" y="2110154"/>
            <a:ext cx="422031" cy="269631"/>
          </a:xfrm>
          <a:prstGeom prst="straightConnector1">
            <a:avLst/>
          </a:prstGeom>
          <a:ln w="76200">
            <a:solidFill>
              <a:srgbClr val="B57767"/>
            </a:solidFill>
            <a:tailEnd type="triangle"/>
          </a:ln>
        </p:spPr>
        <p:style>
          <a:lnRef idx="2">
            <a:schemeClr val="accent1"/>
          </a:lnRef>
          <a:fillRef idx="0">
            <a:schemeClr val="accent1"/>
          </a:fillRef>
          <a:effectRef idx="1">
            <a:schemeClr val="accent1"/>
          </a:effectRef>
          <a:fontRef idx="minor">
            <a:schemeClr val="tx1"/>
          </a:fontRef>
        </p:style>
      </p:cxnSp>
      <p:graphicFrame>
        <p:nvGraphicFramePr>
          <p:cNvPr id="14" name="Tabla 13">
            <a:extLst>
              <a:ext uri="{FF2B5EF4-FFF2-40B4-BE49-F238E27FC236}">
                <a16:creationId xmlns:a16="http://schemas.microsoft.com/office/drawing/2014/main" id="{184FA098-051E-9441-E4CF-16370E87D17E}"/>
              </a:ext>
            </a:extLst>
          </p:cNvPr>
          <p:cNvGraphicFramePr>
            <a:graphicFrameLocks noGrp="1"/>
          </p:cNvGraphicFramePr>
          <p:nvPr>
            <p:extLst>
              <p:ext uri="{D42A27DB-BD31-4B8C-83A1-F6EECF244321}">
                <p14:modId xmlns:p14="http://schemas.microsoft.com/office/powerpoint/2010/main" val="1556342393"/>
              </p:ext>
            </p:extLst>
          </p:nvPr>
        </p:nvGraphicFramePr>
        <p:xfrm>
          <a:off x="9394189" y="1066801"/>
          <a:ext cx="2486915" cy="5333997"/>
        </p:xfrm>
        <a:graphic>
          <a:graphicData uri="http://schemas.openxmlformats.org/drawingml/2006/table">
            <a:tbl>
              <a:tblPr>
                <a:tableStyleId>{073A0DAA-6AF3-43AB-8588-CEC1D06C72B9}</a:tableStyleId>
              </a:tblPr>
              <a:tblGrid>
                <a:gridCol w="627635">
                  <a:extLst>
                    <a:ext uri="{9D8B030D-6E8A-4147-A177-3AD203B41FA5}">
                      <a16:colId xmlns:a16="http://schemas.microsoft.com/office/drawing/2014/main" val="692326978"/>
                    </a:ext>
                  </a:extLst>
                </a:gridCol>
                <a:gridCol w="1859280">
                  <a:extLst>
                    <a:ext uri="{9D8B030D-6E8A-4147-A177-3AD203B41FA5}">
                      <a16:colId xmlns:a16="http://schemas.microsoft.com/office/drawing/2014/main" val="4244265954"/>
                    </a:ext>
                  </a:extLst>
                </a:gridCol>
              </a:tblGrid>
              <a:tr h="394776">
                <a:tc>
                  <a:txBody>
                    <a:bodyPr/>
                    <a:lstStyle/>
                    <a:p>
                      <a:pPr algn="ctr" fontAlgn="b"/>
                      <a:r>
                        <a:rPr lang="es-ES" sz="1400" b="0" i="0" u="none" strike="noStrike" dirty="0">
                          <a:solidFill>
                            <a:schemeClr val="bg1"/>
                          </a:solidFill>
                          <a:effectLst/>
                          <a:latin typeface="Century Gothic" panose="020B0502020202020204" pitchFamily="34" charset="0"/>
                        </a:rPr>
                        <a:t>COD. </a:t>
                      </a:r>
                    </a:p>
                  </a:txBody>
                  <a:tcPr marL="8553" marR="8553" marT="8553" marB="0" anchor="ctr">
                    <a:solidFill>
                      <a:schemeClr val="tx1">
                        <a:lumMod val="65000"/>
                        <a:lumOff val="35000"/>
                      </a:schemeClr>
                    </a:solidFill>
                  </a:tcPr>
                </a:tc>
                <a:tc>
                  <a:txBody>
                    <a:bodyPr/>
                    <a:lstStyle/>
                    <a:p>
                      <a:pPr algn="l" fontAlgn="b"/>
                      <a:r>
                        <a:rPr lang="es-ES" sz="1400" b="0" i="0" u="none" strike="noStrike" dirty="0">
                          <a:solidFill>
                            <a:schemeClr val="bg1"/>
                          </a:solidFill>
                          <a:effectLst/>
                          <a:latin typeface="Century Gothic" panose="020B0502020202020204" pitchFamily="34" charset="0"/>
                        </a:rPr>
                        <a:t>NOMBRE</a:t>
                      </a:r>
                    </a:p>
                  </a:txBody>
                  <a:tcPr marL="8553" marR="8553" marT="8553" marB="0" anchor="ctr">
                    <a:solidFill>
                      <a:schemeClr val="tx1">
                        <a:lumMod val="65000"/>
                        <a:lumOff val="35000"/>
                      </a:schemeClr>
                    </a:solidFill>
                  </a:tcPr>
                </a:tc>
                <a:extLst>
                  <a:ext uri="{0D108BD9-81ED-4DB2-BD59-A6C34878D82A}">
                    <a16:rowId xmlns:a16="http://schemas.microsoft.com/office/drawing/2014/main" val="62237893"/>
                  </a:ext>
                </a:extLst>
              </a:tr>
              <a:tr h="259959">
                <a:tc>
                  <a:txBody>
                    <a:bodyPr/>
                    <a:lstStyle/>
                    <a:p>
                      <a:pPr algn="ctr" fontAlgn="b"/>
                      <a:r>
                        <a:rPr lang="es-ES" sz="1400" u="none" strike="noStrike" dirty="0">
                          <a:effectLst/>
                          <a:latin typeface="Century Gothic" panose="020B0502020202020204" pitchFamily="34" charset="0"/>
                        </a:rPr>
                        <a:t>1</a:t>
                      </a:r>
                      <a:endParaRPr lang="es-ES" sz="1400" b="0" i="0" u="none" strike="noStrike" dirty="0">
                        <a:solidFill>
                          <a:srgbClr val="000000"/>
                        </a:solidFill>
                        <a:effectLst/>
                        <a:latin typeface="Century Gothic" panose="020B0502020202020204" pitchFamily="34" charset="0"/>
                      </a:endParaRPr>
                    </a:p>
                  </a:txBody>
                  <a:tcPr marL="8553" marR="8553" marT="8553" marB="0" anchor="ctr"/>
                </a:tc>
                <a:tc>
                  <a:txBody>
                    <a:bodyPr/>
                    <a:lstStyle/>
                    <a:p>
                      <a:pPr algn="l" fontAlgn="b"/>
                      <a:r>
                        <a:rPr lang="es-ES" sz="1400" u="none" strike="noStrike" dirty="0">
                          <a:effectLst/>
                          <a:latin typeface="Century Gothic" panose="020B0502020202020204" pitchFamily="34" charset="0"/>
                        </a:rPr>
                        <a:t>CIUTAT VELLA</a:t>
                      </a:r>
                      <a:endParaRPr lang="es-ES" sz="1400" b="0" i="0" u="none" strike="noStrike" dirty="0">
                        <a:solidFill>
                          <a:srgbClr val="000000"/>
                        </a:solidFill>
                        <a:effectLst/>
                        <a:latin typeface="Century Gothic" panose="020B0502020202020204" pitchFamily="34" charset="0"/>
                      </a:endParaRPr>
                    </a:p>
                  </a:txBody>
                  <a:tcPr marL="8553" marR="8553" marT="8553" marB="0" anchor="ctr"/>
                </a:tc>
                <a:extLst>
                  <a:ext uri="{0D108BD9-81ED-4DB2-BD59-A6C34878D82A}">
                    <a16:rowId xmlns:a16="http://schemas.microsoft.com/office/drawing/2014/main" val="1098622910"/>
                  </a:ext>
                </a:extLst>
              </a:tr>
              <a:tr h="259959">
                <a:tc>
                  <a:txBody>
                    <a:bodyPr/>
                    <a:lstStyle/>
                    <a:p>
                      <a:pPr algn="ctr" fontAlgn="b"/>
                      <a:r>
                        <a:rPr lang="es-ES" sz="1400" u="none" strike="noStrike" dirty="0">
                          <a:effectLst/>
                          <a:latin typeface="Century Gothic" panose="020B0502020202020204" pitchFamily="34" charset="0"/>
                        </a:rPr>
                        <a:t>2</a:t>
                      </a:r>
                      <a:endParaRPr lang="es-ES" sz="1400" b="0" i="0" u="none" strike="noStrike" dirty="0">
                        <a:solidFill>
                          <a:srgbClr val="000000"/>
                        </a:solidFill>
                        <a:effectLst/>
                        <a:latin typeface="Century Gothic" panose="020B0502020202020204" pitchFamily="34" charset="0"/>
                      </a:endParaRPr>
                    </a:p>
                  </a:txBody>
                  <a:tcPr marL="8553" marR="8553" marT="8553" marB="0" anchor="ctr"/>
                </a:tc>
                <a:tc>
                  <a:txBody>
                    <a:bodyPr/>
                    <a:lstStyle/>
                    <a:p>
                      <a:pPr algn="l" fontAlgn="b"/>
                      <a:r>
                        <a:rPr lang="es-ES" sz="1400" u="none" strike="noStrike" dirty="0">
                          <a:effectLst/>
                          <a:latin typeface="Century Gothic" panose="020B0502020202020204" pitchFamily="34" charset="0"/>
                        </a:rPr>
                        <a:t>L'EIXAMPLE</a:t>
                      </a:r>
                      <a:endParaRPr lang="es-ES" sz="1400" b="0" i="0" u="none" strike="noStrike" dirty="0">
                        <a:solidFill>
                          <a:srgbClr val="000000"/>
                        </a:solidFill>
                        <a:effectLst/>
                        <a:latin typeface="Century Gothic" panose="020B0502020202020204" pitchFamily="34" charset="0"/>
                      </a:endParaRPr>
                    </a:p>
                  </a:txBody>
                  <a:tcPr marL="8553" marR="8553" marT="8553" marB="0" anchor="ctr"/>
                </a:tc>
                <a:extLst>
                  <a:ext uri="{0D108BD9-81ED-4DB2-BD59-A6C34878D82A}">
                    <a16:rowId xmlns:a16="http://schemas.microsoft.com/office/drawing/2014/main" val="3719328853"/>
                  </a:ext>
                </a:extLst>
              </a:tr>
              <a:tr h="259959">
                <a:tc>
                  <a:txBody>
                    <a:bodyPr/>
                    <a:lstStyle/>
                    <a:p>
                      <a:pPr algn="ctr" fontAlgn="b"/>
                      <a:r>
                        <a:rPr lang="es-ES" sz="1400" u="none" strike="noStrike">
                          <a:effectLst/>
                          <a:latin typeface="Century Gothic" panose="020B0502020202020204" pitchFamily="34" charset="0"/>
                        </a:rPr>
                        <a:t>3</a:t>
                      </a:r>
                      <a:endParaRPr lang="es-ES" sz="1400" b="0" i="0" u="none" strike="noStrike">
                        <a:solidFill>
                          <a:srgbClr val="000000"/>
                        </a:solidFill>
                        <a:effectLst/>
                        <a:latin typeface="Century Gothic" panose="020B0502020202020204" pitchFamily="34" charset="0"/>
                      </a:endParaRPr>
                    </a:p>
                  </a:txBody>
                  <a:tcPr marL="8553" marR="8553" marT="8553" marB="0" anchor="ctr"/>
                </a:tc>
                <a:tc>
                  <a:txBody>
                    <a:bodyPr/>
                    <a:lstStyle/>
                    <a:p>
                      <a:pPr algn="l" fontAlgn="b"/>
                      <a:r>
                        <a:rPr lang="es-ES" sz="1400" u="none" strike="noStrike" dirty="0">
                          <a:effectLst/>
                          <a:latin typeface="Century Gothic" panose="020B0502020202020204" pitchFamily="34" charset="0"/>
                        </a:rPr>
                        <a:t>EXTRAMURS</a:t>
                      </a:r>
                      <a:endParaRPr lang="es-ES" sz="1400" b="0" i="0" u="none" strike="noStrike" dirty="0">
                        <a:solidFill>
                          <a:srgbClr val="000000"/>
                        </a:solidFill>
                        <a:effectLst/>
                        <a:latin typeface="Century Gothic" panose="020B0502020202020204" pitchFamily="34" charset="0"/>
                      </a:endParaRPr>
                    </a:p>
                  </a:txBody>
                  <a:tcPr marL="8553" marR="8553" marT="8553" marB="0" anchor="ctr"/>
                </a:tc>
                <a:extLst>
                  <a:ext uri="{0D108BD9-81ED-4DB2-BD59-A6C34878D82A}">
                    <a16:rowId xmlns:a16="http://schemas.microsoft.com/office/drawing/2014/main" val="1664215610"/>
                  </a:ext>
                </a:extLst>
              </a:tr>
              <a:tr h="259959">
                <a:tc>
                  <a:txBody>
                    <a:bodyPr/>
                    <a:lstStyle/>
                    <a:p>
                      <a:pPr algn="ctr" fontAlgn="b"/>
                      <a:r>
                        <a:rPr lang="es-ES" sz="1400" u="none" strike="noStrike">
                          <a:effectLst/>
                          <a:latin typeface="Century Gothic" panose="020B0502020202020204" pitchFamily="34" charset="0"/>
                        </a:rPr>
                        <a:t>4</a:t>
                      </a:r>
                      <a:endParaRPr lang="es-ES" sz="1400" b="0" i="0" u="none" strike="noStrike">
                        <a:solidFill>
                          <a:srgbClr val="000000"/>
                        </a:solidFill>
                        <a:effectLst/>
                        <a:latin typeface="Century Gothic" panose="020B0502020202020204" pitchFamily="34" charset="0"/>
                      </a:endParaRPr>
                    </a:p>
                  </a:txBody>
                  <a:tcPr marL="8553" marR="8553" marT="8553" marB="0" anchor="ctr"/>
                </a:tc>
                <a:tc>
                  <a:txBody>
                    <a:bodyPr/>
                    <a:lstStyle/>
                    <a:p>
                      <a:pPr algn="l" fontAlgn="b"/>
                      <a:r>
                        <a:rPr lang="es-ES" sz="1400" u="none" strike="noStrike" dirty="0">
                          <a:effectLst/>
                          <a:latin typeface="Century Gothic" panose="020B0502020202020204" pitchFamily="34" charset="0"/>
                        </a:rPr>
                        <a:t>CAMPANAR</a:t>
                      </a:r>
                      <a:endParaRPr lang="es-ES" sz="1400" b="0" i="0" u="none" strike="noStrike" dirty="0">
                        <a:solidFill>
                          <a:srgbClr val="000000"/>
                        </a:solidFill>
                        <a:effectLst/>
                        <a:latin typeface="Century Gothic" panose="020B0502020202020204" pitchFamily="34" charset="0"/>
                      </a:endParaRPr>
                    </a:p>
                  </a:txBody>
                  <a:tcPr marL="8553" marR="8553" marT="8553" marB="0" anchor="ctr"/>
                </a:tc>
                <a:extLst>
                  <a:ext uri="{0D108BD9-81ED-4DB2-BD59-A6C34878D82A}">
                    <a16:rowId xmlns:a16="http://schemas.microsoft.com/office/drawing/2014/main" val="1004502960"/>
                  </a:ext>
                </a:extLst>
              </a:tr>
              <a:tr h="259959">
                <a:tc>
                  <a:txBody>
                    <a:bodyPr/>
                    <a:lstStyle/>
                    <a:p>
                      <a:pPr algn="ctr" fontAlgn="b"/>
                      <a:r>
                        <a:rPr lang="es-ES" sz="1400" u="none" strike="noStrike">
                          <a:effectLst/>
                          <a:latin typeface="Century Gothic" panose="020B0502020202020204" pitchFamily="34" charset="0"/>
                        </a:rPr>
                        <a:t>5</a:t>
                      </a:r>
                      <a:endParaRPr lang="es-ES" sz="1400" b="0" i="0" u="none" strike="noStrike">
                        <a:solidFill>
                          <a:srgbClr val="000000"/>
                        </a:solidFill>
                        <a:effectLst/>
                        <a:latin typeface="Century Gothic" panose="020B0502020202020204" pitchFamily="34" charset="0"/>
                      </a:endParaRPr>
                    </a:p>
                  </a:txBody>
                  <a:tcPr marL="8553" marR="8553" marT="8553" marB="0" anchor="ctr"/>
                </a:tc>
                <a:tc>
                  <a:txBody>
                    <a:bodyPr/>
                    <a:lstStyle/>
                    <a:p>
                      <a:pPr algn="l" fontAlgn="b"/>
                      <a:r>
                        <a:rPr lang="es-ES" sz="1400" u="none" strike="noStrike" dirty="0">
                          <a:effectLst/>
                          <a:latin typeface="Century Gothic" panose="020B0502020202020204" pitchFamily="34" charset="0"/>
                        </a:rPr>
                        <a:t>LA SAIDIA</a:t>
                      </a:r>
                      <a:endParaRPr lang="es-ES" sz="1400" b="0" i="0" u="none" strike="noStrike" dirty="0">
                        <a:solidFill>
                          <a:srgbClr val="000000"/>
                        </a:solidFill>
                        <a:effectLst/>
                        <a:latin typeface="Century Gothic" panose="020B0502020202020204" pitchFamily="34" charset="0"/>
                      </a:endParaRPr>
                    </a:p>
                  </a:txBody>
                  <a:tcPr marL="8553" marR="8553" marT="8553" marB="0" anchor="ctr"/>
                </a:tc>
                <a:extLst>
                  <a:ext uri="{0D108BD9-81ED-4DB2-BD59-A6C34878D82A}">
                    <a16:rowId xmlns:a16="http://schemas.microsoft.com/office/drawing/2014/main" val="3989527450"/>
                  </a:ext>
                </a:extLst>
              </a:tr>
              <a:tr h="259959">
                <a:tc>
                  <a:txBody>
                    <a:bodyPr/>
                    <a:lstStyle/>
                    <a:p>
                      <a:pPr algn="ctr" fontAlgn="b"/>
                      <a:r>
                        <a:rPr lang="es-ES" sz="1400" u="none" strike="noStrike">
                          <a:effectLst/>
                          <a:latin typeface="Century Gothic" panose="020B0502020202020204" pitchFamily="34" charset="0"/>
                        </a:rPr>
                        <a:t>6</a:t>
                      </a:r>
                      <a:endParaRPr lang="es-ES" sz="1400" b="0" i="0" u="none" strike="noStrike">
                        <a:solidFill>
                          <a:srgbClr val="000000"/>
                        </a:solidFill>
                        <a:effectLst/>
                        <a:latin typeface="Century Gothic" panose="020B0502020202020204" pitchFamily="34" charset="0"/>
                      </a:endParaRPr>
                    </a:p>
                  </a:txBody>
                  <a:tcPr marL="8553" marR="8553" marT="8553" marB="0" anchor="ctr"/>
                </a:tc>
                <a:tc>
                  <a:txBody>
                    <a:bodyPr/>
                    <a:lstStyle/>
                    <a:p>
                      <a:pPr algn="l" fontAlgn="b"/>
                      <a:r>
                        <a:rPr lang="es-ES" sz="1400" u="none" strike="noStrike" dirty="0">
                          <a:effectLst/>
                          <a:latin typeface="Century Gothic" panose="020B0502020202020204" pitchFamily="34" charset="0"/>
                        </a:rPr>
                        <a:t>EL PLA DEL REAL</a:t>
                      </a:r>
                      <a:endParaRPr lang="es-ES" sz="1400" b="0" i="0" u="none" strike="noStrike" dirty="0">
                        <a:solidFill>
                          <a:srgbClr val="000000"/>
                        </a:solidFill>
                        <a:effectLst/>
                        <a:latin typeface="Century Gothic" panose="020B0502020202020204" pitchFamily="34" charset="0"/>
                      </a:endParaRPr>
                    </a:p>
                  </a:txBody>
                  <a:tcPr marL="8553" marR="8553" marT="8553" marB="0" anchor="ctr"/>
                </a:tc>
                <a:extLst>
                  <a:ext uri="{0D108BD9-81ED-4DB2-BD59-A6C34878D82A}">
                    <a16:rowId xmlns:a16="http://schemas.microsoft.com/office/drawing/2014/main" val="2937062217"/>
                  </a:ext>
                </a:extLst>
              </a:tr>
              <a:tr h="259959">
                <a:tc>
                  <a:txBody>
                    <a:bodyPr/>
                    <a:lstStyle/>
                    <a:p>
                      <a:pPr algn="ctr" fontAlgn="b"/>
                      <a:r>
                        <a:rPr lang="es-ES" sz="1400" u="none" strike="noStrike">
                          <a:effectLst/>
                          <a:latin typeface="Century Gothic" panose="020B0502020202020204" pitchFamily="34" charset="0"/>
                        </a:rPr>
                        <a:t>7</a:t>
                      </a:r>
                      <a:endParaRPr lang="es-ES" sz="1400" b="0" i="0" u="none" strike="noStrike">
                        <a:solidFill>
                          <a:srgbClr val="000000"/>
                        </a:solidFill>
                        <a:effectLst/>
                        <a:latin typeface="Century Gothic" panose="020B0502020202020204" pitchFamily="34" charset="0"/>
                      </a:endParaRPr>
                    </a:p>
                  </a:txBody>
                  <a:tcPr marL="8553" marR="8553" marT="8553" marB="0" anchor="ctr"/>
                </a:tc>
                <a:tc>
                  <a:txBody>
                    <a:bodyPr/>
                    <a:lstStyle/>
                    <a:p>
                      <a:pPr algn="l" fontAlgn="b"/>
                      <a:r>
                        <a:rPr lang="es-ES" sz="1400" u="none" strike="noStrike" dirty="0">
                          <a:effectLst/>
                          <a:latin typeface="Century Gothic" panose="020B0502020202020204" pitchFamily="34" charset="0"/>
                        </a:rPr>
                        <a:t>L'OLIVERETA</a:t>
                      </a:r>
                      <a:endParaRPr lang="es-ES" sz="1400" b="0" i="0" u="none" strike="noStrike" dirty="0">
                        <a:solidFill>
                          <a:srgbClr val="000000"/>
                        </a:solidFill>
                        <a:effectLst/>
                        <a:latin typeface="Century Gothic" panose="020B0502020202020204" pitchFamily="34" charset="0"/>
                      </a:endParaRPr>
                    </a:p>
                  </a:txBody>
                  <a:tcPr marL="8553" marR="8553" marT="8553" marB="0" anchor="ctr"/>
                </a:tc>
                <a:extLst>
                  <a:ext uri="{0D108BD9-81ED-4DB2-BD59-A6C34878D82A}">
                    <a16:rowId xmlns:a16="http://schemas.microsoft.com/office/drawing/2014/main" val="3713778013"/>
                  </a:ext>
                </a:extLst>
              </a:tr>
              <a:tr h="259959">
                <a:tc>
                  <a:txBody>
                    <a:bodyPr/>
                    <a:lstStyle/>
                    <a:p>
                      <a:pPr algn="ctr" fontAlgn="b"/>
                      <a:r>
                        <a:rPr lang="es-ES" sz="1400" u="none" strike="noStrike">
                          <a:effectLst/>
                          <a:latin typeface="Century Gothic" panose="020B0502020202020204" pitchFamily="34" charset="0"/>
                        </a:rPr>
                        <a:t>8</a:t>
                      </a:r>
                      <a:endParaRPr lang="es-ES" sz="1400" b="0" i="0" u="none" strike="noStrike">
                        <a:solidFill>
                          <a:srgbClr val="000000"/>
                        </a:solidFill>
                        <a:effectLst/>
                        <a:latin typeface="Century Gothic" panose="020B0502020202020204" pitchFamily="34" charset="0"/>
                      </a:endParaRPr>
                    </a:p>
                  </a:txBody>
                  <a:tcPr marL="8553" marR="8553" marT="8553" marB="0" anchor="ctr"/>
                </a:tc>
                <a:tc>
                  <a:txBody>
                    <a:bodyPr/>
                    <a:lstStyle/>
                    <a:p>
                      <a:pPr algn="l" fontAlgn="b"/>
                      <a:r>
                        <a:rPr lang="es-ES" sz="1400" u="none" strike="noStrike" dirty="0">
                          <a:effectLst/>
                          <a:latin typeface="Century Gothic" panose="020B0502020202020204" pitchFamily="34" charset="0"/>
                        </a:rPr>
                        <a:t>PATRAIX</a:t>
                      </a:r>
                      <a:endParaRPr lang="es-ES" sz="1400" b="0" i="0" u="none" strike="noStrike" dirty="0">
                        <a:solidFill>
                          <a:srgbClr val="000000"/>
                        </a:solidFill>
                        <a:effectLst/>
                        <a:latin typeface="Century Gothic" panose="020B0502020202020204" pitchFamily="34" charset="0"/>
                      </a:endParaRPr>
                    </a:p>
                  </a:txBody>
                  <a:tcPr marL="8553" marR="8553" marT="8553" marB="0" anchor="ctr"/>
                </a:tc>
                <a:extLst>
                  <a:ext uri="{0D108BD9-81ED-4DB2-BD59-A6C34878D82A}">
                    <a16:rowId xmlns:a16="http://schemas.microsoft.com/office/drawing/2014/main" val="3912356215"/>
                  </a:ext>
                </a:extLst>
              </a:tr>
              <a:tr h="259959">
                <a:tc>
                  <a:txBody>
                    <a:bodyPr/>
                    <a:lstStyle/>
                    <a:p>
                      <a:pPr algn="ctr" fontAlgn="b"/>
                      <a:r>
                        <a:rPr lang="es-ES" sz="1400" u="none" strike="noStrike">
                          <a:effectLst/>
                          <a:latin typeface="Century Gothic" panose="020B0502020202020204" pitchFamily="34" charset="0"/>
                        </a:rPr>
                        <a:t>9</a:t>
                      </a:r>
                      <a:endParaRPr lang="es-ES" sz="1400" b="0" i="0" u="none" strike="noStrike">
                        <a:solidFill>
                          <a:srgbClr val="000000"/>
                        </a:solidFill>
                        <a:effectLst/>
                        <a:latin typeface="Century Gothic" panose="020B0502020202020204" pitchFamily="34" charset="0"/>
                      </a:endParaRPr>
                    </a:p>
                  </a:txBody>
                  <a:tcPr marL="8553" marR="8553" marT="8553" marB="0" anchor="ctr"/>
                </a:tc>
                <a:tc>
                  <a:txBody>
                    <a:bodyPr/>
                    <a:lstStyle/>
                    <a:p>
                      <a:pPr algn="l" fontAlgn="b"/>
                      <a:r>
                        <a:rPr lang="es-ES" sz="1400" u="none" strike="noStrike" dirty="0">
                          <a:effectLst/>
                          <a:latin typeface="Century Gothic" panose="020B0502020202020204" pitchFamily="34" charset="0"/>
                        </a:rPr>
                        <a:t>JESUS</a:t>
                      </a:r>
                      <a:endParaRPr lang="es-ES" sz="1400" b="0" i="0" u="none" strike="noStrike" dirty="0">
                        <a:solidFill>
                          <a:srgbClr val="000000"/>
                        </a:solidFill>
                        <a:effectLst/>
                        <a:latin typeface="Century Gothic" panose="020B0502020202020204" pitchFamily="34" charset="0"/>
                      </a:endParaRPr>
                    </a:p>
                  </a:txBody>
                  <a:tcPr marL="8553" marR="8553" marT="8553" marB="0" anchor="ctr"/>
                </a:tc>
                <a:extLst>
                  <a:ext uri="{0D108BD9-81ED-4DB2-BD59-A6C34878D82A}">
                    <a16:rowId xmlns:a16="http://schemas.microsoft.com/office/drawing/2014/main" val="2911422760"/>
                  </a:ext>
                </a:extLst>
              </a:tr>
              <a:tr h="259959">
                <a:tc>
                  <a:txBody>
                    <a:bodyPr/>
                    <a:lstStyle/>
                    <a:p>
                      <a:pPr algn="ctr" fontAlgn="b"/>
                      <a:r>
                        <a:rPr lang="es-ES" sz="1400" u="none" strike="noStrike">
                          <a:effectLst/>
                          <a:latin typeface="Century Gothic" panose="020B0502020202020204" pitchFamily="34" charset="0"/>
                        </a:rPr>
                        <a:t>10</a:t>
                      </a:r>
                      <a:endParaRPr lang="es-ES" sz="1400" b="0" i="0" u="none" strike="noStrike">
                        <a:solidFill>
                          <a:srgbClr val="000000"/>
                        </a:solidFill>
                        <a:effectLst/>
                        <a:latin typeface="Century Gothic" panose="020B0502020202020204" pitchFamily="34" charset="0"/>
                      </a:endParaRPr>
                    </a:p>
                  </a:txBody>
                  <a:tcPr marL="8553" marR="8553" marT="8553" marB="0" anchor="ctr"/>
                </a:tc>
                <a:tc>
                  <a:txBody>
                    <a:bodyPr/>
                    <a:lstStyle/>
                    <a:p>
                      <a:pPr algn="l" fontAlgn="b"/>
                      <a:r>
                        <a:rPr lang="es-ES" sz="1400" u="none" strike="noStrike" dirty="0">
                          <a:effectLst/>
                          <a:latin typeface="Century Gothic" panose="020B0502020202020204" pitchFamily="34" charset="0"/>
                        </a:rPr>
                        <a:t>QUATRE CARRERES</a:t>
                      </a:r>
                      <a:endParaRPr lang="es-ES" sz="1400" b="0" i="0" u="none" strike="noStrike" dirty="0">
                        <a:solidFill>
                          <a:srgbClr val="000000"/>
                        </a:solidFill>
                        <a:effectLst/>
                        <a:latin typeface="Century Gothic" panose="020B0502020202020204" pitchFamily="34" charset="0"/>
                      </a:endParaRPr>
                    </a:p>
                  </a:txBody>
                  <a:tcPr marL="8553" marR="8553" marT="8553" marB="0" anchor="ctr"/>
                </a:tc>
                <a:extLst>
                  <a:ext uri="{0D108BD9-81ED-4DB2-BD59-A6C34878D82A}">
                    <a16:rowId xmlns:a16="http://schemas.microsoft.com/office/drawing/2014/main" val="1266196635"/>
                  </a:ext>
                </a:extLst>
              </a:tr>
              <a:tr h="259959">
                <a:tc>
                  <a:txBody>
                    <a:bodyPr/>
                    <a:lstStyle/>
                    <a:p>
                      <a:pPr algn="ctr" fontAlgn="b"/>
                      <a:r>
                        <a:rPr lang="es-ES" sz="1400" u="none" strike="noStrike">
                          <a:effectLst/>
                          <a:latin typeface="Century Gothic" panose="020B0502020202020204" pitchFamily="34" charset="0"/>
                        </a:rPr>
                        <a:t>11</a:t>
                      </a:r>
                      <a:endParaRPr lang="es-ES" sz="1400" b="0" i="0" u="none" strike="noStrike">
                        <a:solidFill>
                          <a:srgbClr val="000000"/>
                        </a:solidFill>
                        <a:effectLst/>
                        <a:latin typeface="Century Gothic" panose="020B0502020202020204" pitchFamily="34" charset="0"/>
                      </a:endParaRPr>
                    </a:p>
                  </a:txBody>
                  <a:tcPr marL="8553" marR="8553" marT="8553" marB="0" anchor="ctr"/>
                </a:tc>
                <a:tc>
                  <a:txBody>
                    <a:bodyPr/>
                    <a:lstStyle/>
                    <a:p>
                      <a:pPr algn="l" fontAlgn="b"/>
                      <a:r>
                        <a:rPr lang="es-ES" sz="1400" u="none" strike="noStrike" dirty="0">
                          <a:effectLst/>
                          <a:latin typeface="Century Gothic" panose="020B0502020202020204" pitchFamily="34" charset="0"/>
                        </a:rPr>
                        <a:t>POBLATS MARITIMS</a:t>
                      </a:r>
                      <a:endParaRPr lang="es-ES" sz="1400" b="0" i="0" u="none" strike="noStrike" dirty="0">
                        <a:solidFill>
                          <a:srgbClr val="000000"/>
                        </a:solidFill>
                        <a:effectLst/>
                        <a:latin typeface="Century Gothic" panose="020B0502020202020204" pitchFamily="34" charset="0"/>
                      </a:endParaRPr>
                    </a:p>
                  </a:txBody>
                  <a:tcPr marL="8553" marR="8553" marT="8553" marB="0" anchor="ctr"/>
                </a:tc>
                <a:extLst>
                  <a:ext uri="{0D108BD9-81ED-4DB2-BD59-A6C34878D82A}">
                    <a16:rowId xmlns:a16="http://schemas.microsoft.com/office/drawing/2014/main" val="3197097214"/>
                  </a:ext>
                </a:extLst>
              </a:tr>
              <a:tr h="259959">
                <a:tc>
                  <a:txBody>
                    <a:bodyPr/>
                    <a:lstStyle/>
                    <a:p>
                      <a:pPr algn="ctr" fontAlgn="b"/>
                      <a:r>
                        <a:rPr lang="es-ES" sz="1400" u="none" strike="noStrike">
                          <a:effectLst/>
                          <a:latin typeface="Century Gothic" panose="020B0502020202020204" pitchFamily="34" charset="0"/>
                        </a:rPr>
                        <a:t>12</a:t>
                      </a:r>
                      <a:endParaRPr lang="es-ES" sz="1400" b="0" i="0" u="none" strike="noStrike">
                        <a:solidFill>
                          <a:srgbClr val="000000"/>
                        </a:solidFill>
                        <a:effectLst/>
                        <a:latin typeface="Century Gothic" panose="020B0502020202020204" pitchFamily="34" charset="0"/>
                      </a:endParaRPr>
                    </a:p>
                  </a:txBody>
                  <a:tcPr marL="8553" marR="8553" marT="8553" marB="0" anchor="ctr"/>
                </a:tc>
                <a:tc>
                  <a:txBody>
                    <a:bodyPr/>
                    <a:lstStyle/>
                    <a:p>
                      <a:pPr algn="l" fontAlgn="b"/>
                      <a:r>
                        <a:rPr lang="es-ES" sz="1400" u="none" strike="noStrike" dirty="0">
                          <a:effectLst/>
                          <a:latin typeface="Century Gothic" panose="020B0502020202020204" pitchFamily="34" charset="0"/>
                        </a:rPr>
                        <a:t>CAMINS AL GRAU</a:t>
                      </a:r>
                      <a:endParaRPr lang="es-ES" sz="1400" b="0" i="0" u="none" strike="noStrike" dirty="0">
                        <a:solidFill>
                          <a:srgbClr val="000000"/>
                        </a:solidFill>
                        <a:effectLst/>
                        <a:latin typeface="Century Gothic" panose="020B0502020202020204" pitchFamily="34" charset="0"/>
                      </a:endParaRPr>
                    </a:p>
                  </a:txBody>
                  <a:tcPr marL="8553" marR="8553" marT="8553" marB="0" anchor="ctr"/>
                </a:tc>
                <a:extLst>
                  <a:ext uri="{0D108BD9-81ED-4DB2-BD59-A6C34878D82A}">
                    <a16:rowId xmlns:a16="http://schemas.microsoft.com/office/drawing/2014/main" val="720166851"/>
                  </a:ext>
                </a:extLst>
              </a:tr>
              <a:tr h="259959">
                <a:tc>
                  <a:txBody>
                    <a:bodyPr/>
                    <a:lstStyle/>
                    <a:p>
                      <a:pPr algn="ctr" fontAlgn="b"/>
                      <a:r>
                        <a:rPr lang="es-ES" sz="1400" u="none" strike="noStrike">
                          <a:effectLst/>
                          <a:latin typeface="Century Gothic" panose="020B0502020202020204" pitchFamily="34" charset="0"/>
                        </a:rPr>
                        <a:t>13</a:t>
                      </a:r>
                      <a:endParaRPr lang="es-ES" sz="1400" b="0" i="0" u="none" strike="noStrike">
                        <a:solidFill>
                          <a:srgbClr val="000000"/>
                        </a:solidFill>
                        <a:effectLst/>
                        <a:latin typeface="Century Gothic" panose="020B0502020202020204" pitchFamily="34" charset="0"/>
                      </a:endParaRPr>
                    </a:p>
                  </a:txBody>
                  <a:tcPr marL="8553" marR="8553" marT="8553" marB="0" anchor="ctr"/>
                </a:tc>
                <a:tc>
                  <a:txBody>
                    <a:bodyPr/>
                    <a:lstStyle/>
                    <a:p>
                      <a:pPr algn="l" fontAlgn="b"/>
                      <a:r>
                        <a:rPr lang="es-ES" sz="1400" u="none" strike="noStrike" dirty="0">
                          <a:effectLst/>
                          <a:latin typeface="Century Gothic" panose="020B0502020202020204" pitchFamily="34" charset="0"/>
                        </a:rPr>
                        <a:t>ALGIROS</a:t>
                      </a:r>
                      <a:endParaRPr lang="es-ES" sz="1400" b="0" i="0" u="none" strike="noStrike" dirty="0">
                        <a:solidFill>
                          <a:srgbClr val="000000"/>
                        </a:solidFill>
                        <a:effectLst/>
                        <a:latin typeface="Century Gothic" panose="020B0502020202020204" pitchFamily="34" charset="0"/>
                      </a:endParaRPr>
                    </a:p>
                  </a:txBody>
                  <a:tcPr marL="8553" marR="8553" marT="8553" marB="0" anchor="ctr"/>
                </a:tc>
                <a:extLst>
                  <a:ext uri="{0D108BD9-81ED-4DB2-BD59-A6C34878D82A}">
                    <a16:rowId xmlns:a16="http://schemas.microsoft.com/office/drawing/2014/main" val="2954577634"/>
                  </a:ext>
                </a:extLst>
              </a:tr>
              <a:tr h="259959">
                <a:tc>
                  <a:txBody>
                    <a:bodyPr/>
                    <a:lstStyle/>
                    <a:p>
                      <a:pPr algn="ctr" fontAlgn="b"/>
                      <a:r>
                        <a:rPr lang="es-ES" sz="1400" u="none" strike="noStrike">
                          <a:effectLst/>
                          <a:latin typeface="Century Gothic" panose="020B0502020202020204" pitchFamily="34" charset="0"/>
                        </a:rPr>
                        <a:t>14</a:t>
                      </a:r>
                      <a:endParaRPr lang="es-ES" sz="1400" b="0" i="0" u="none" strike="noStrike">
                        <a:solidFill>
                          <a:srgbClr val="000000"/>
                        </a:solidFill>
                        <a:effectLst/>
                        <a:latin typeface="Century Gothic" panose="020B0502020202020204" pitchFamily="34" charset="0"/>
                      </a:endParaRPr>
                    </a:p>
                  </a:txBody>
                  <a:tcPr marL="8553" marR="8553" marT="8553" marB="0" anchor="ctr"/>
                </a:tc>
                <a:tc>
                  <a:txBody>
                    <a:bodyPr/>
                    <a:lstStyle/>
                    <a:p>
                      <a:pPr algn="l" fontAlgn="b"/>
                      <a:r>
                        <a:rPr lang="es-ES" sz="1400" u="none" strike="noStrike" dirty="0">
                          <a:effectLst/>
                          <a:latin typeface="Century Gothic" panose="020B0502020202020204" pitchFamily="34" charset="0"/>
                        </a:rPr>
                        <a:t>BENIMACLET</a:t>
                      </a:r>
                      <a:endParaRPr lang="es-ES" sz="1400" b="0" i="0" u="none" strike="noStrike" dirty="0">
                        <a:solidFill>
                          <a:srgbClr val="000000"/>
                        </a:solidFill>
                        <a:effectLst/>
                        <a:latin typeface="Century Gothic" panose="020B0502020202020204" pitchFamily="34" charset="0"/>
                      </a:endParaRPr>
                    </a:p>
                  </a:txBody>
                  <a:tcPr marL="8553" marR="8553" marT="8553" marB="0" anchor="ctr"/>
                </a:tc>
                <a:extLst>
                  <a:ext uri="{0D108BD9-81ED-4DB2-BD59-A6C34878D82A}">
                    <a16:rowId xmlns:a16="http://schemas.microsoft.com/office/drawing/2014/main" val="3820503433"/>
                  </a:ext>
                </a:extLst>
              </a:tr>
              <a:tr h="259959">
                <a:tc>
                  <a:txBody>
                    <a:bodyPr/>
                    <a:lstStyle/>
                    <a:p>
                      <a:pPr algn="ctr" fontAlgn="b"/>
                      <a:r>
                        <a:rPr lang="es-ES" sz="1400" u="none" strike="noStrike">
                          <a:effectLst/>
                          <a:latin typeface="Century Gothic" panose="020B0502020202020204" pitchFamily="34" charset="0"/>
                        </a:rPr>
                        <a:t>15</a:t>
                      </a:r>
                      <a:endParaRPr lang="es-ES" sz="1400" b="0" i="0" u="none" strike="noStrike">
                        <a:solidFill>
                          <a:srgbClr val="000000"/>
                        </a:solidFill>
                        <a:effectLst/>
                        <a:latin typeface="Century Gothic" panose="020B0502020202020204" pitchFamily="34" charset="0"/>
                      </a:endParaRPr>
                    </a:p>
                  </a:txBody>
                  <a:tcPr marL="8553" marR="8553" marT="8553" marB="0" anchor="ctr"/>
                </a:tc>
                <a:tc>
                  <a:txBody>
                    <a:bodyPr/>
                    <a:lstStyle/>
                    <a:p>
                      <a:pPr algn="l" fontAlgn="b"/>
                      <a:r>
                        <a:rPr lang="es-ES" sz="1400" u="none" strike="noStrike" dirty="0">
                          <a:effectLst/>
                          <a:latin typeface="Century Gothic" panose="020B0502020202020204" pitchFamily="34" charset="0"/>
                        </a:rPr>
                        <a:t>RASCANYA</a:t>
                      </a:r>
                      <a:endParaRPr lang="es-ES" sz="1400" b="0" i="0" u="none" strike="noStrike" dirty="0">
                        <a:solidFill>
                          <a:srgbClr val="000000"/>
                        </a:solidFill>
                        <a:effectLst/>
                        <a:latin typeface="Century Gothic" panose="020B0502020202020204" pitchFamily="34" charset="0"/>
                      </a:endParaRPr>
                    </a:p>
                  </a:txBody>
                  <a:tcPr marL="8553" marR="8553" marT="8553" marB="0" anchor="ctr"/>
                </a:tc>
                <a:extLst>
                  <a:ext uri="{0D108BD9-81ED-4DB2-BD59-A6C34878D82A}">
                    <a16:rowId xmlns:a16="http://schemas.microsoft.com/office/drawing/2014/main" val="4061550707"/>
                  </a:ext>
                </a:extLst>
              </a:tr>
              <a:tr h="259959">
                <a:tc>
                  <a:txBody>
                    <a:bodyPr/>
                    <a:lstStyle/>
                    <a:p>
                      <a:pPr algn="ctr" fontAlgn="b"/>
                      <a:r>
                        <a:rPr lang="es-ES" sz="1400" u="none" strike="noStrike">
                          <a:effectLst/>
                          <a:latin typeface="Century Gothic" panose="020B0502020202020204" pitchFamily="34" charset="0"/>
                        </a:rPr>
                        <a:t>16</a:t>
                      </a:r>
                      <a:endParaRPr lang="es-ES" sz="1400" b="0" i="0" u="none" strike="noStrike">
                        <a:solidFill>
                          <a:srgbClr val="000000"/>
                        </a:solidFill>
                        <a:effectLst/>
                        <a:latin typeface="Century Gothic" panose="020B0502020202020204" pitchFamily="34" charset="0"/>
                      </a:endParaRPr>
                    </a:p>
                  </a:txBody>
                  <a:tcPr marL="8553" marR="8553" marT="8553" marB="0" anchor="ctr"/>
                </a:tc>
                <a:tc>
                  <a:txBody>
                    <a:bodyPr/>
                    <a:lstStyle/>
                    <a:p>
                      <a:pPr algn="l" fontAlgn="b"/>
                      <a:r>
                        <a:rPr lang="es-ES" sz="1400" u="none" strike="noStrike" dirty="0">
                          <a:effectLst/>
                          <a:latin typeface="Century Gothic" panose="020B0502020202020204" pitchFamily="34" charset="0"/>
                        </a:rPr>
                        <a:t>BENICALAP</a:t>
                      </a:r>
                      <a:endParaRPr lang="es-ES" sz="1400" b="0" i="0" u="none" strike="noStrike" dirty="0">
                        <a:solidFill>
                          <a:srgbClr val="000000"/>
                        </a:solidFill>
                        <a:effectLst/>
                        <a:latin typeface="Century Gothic" panose="020B0502020202020204" pitchFamily="34" charset="0"/>
                      </a:endParaRPr>
                    </a:p>
                  </a:txBody>
                  <a:tcPr marL="8553" marR="8553" marT="8553" marB="0" anchor="ctr"/>
                </a:tc>
                <a:extLst>
                  <a:ext uri="{0D108BD9-81ED-4DB2-BD59-A6C34878D82A}">
                    <a16:rowId xmlns:a16="http://schemas.microsoft.com/office/drawing/2014/main" val="2390125755"/>
                  </a:ext>
                </a:extLst>
              </a:tr>
              <a:tr h="259959">
                <a:tc>
                  <a:txBody>
                    <a:bodyPr/>
                    <a:lstStyle/>
                    <a:p>
                      <a:pPr algn="ctr" fontAlgn="b"/>
                      <a:r>
                        <a:rPr lang="es-ES" sz="1400" u="none" strike="noStrike">
                          <a:effectLst/>
                          <a:latin typeface="Century Gothic" panose="020B0502020202020204" pitchFamily="34" charset="0"/>
                        </a:rPr>
                        <a:t>17</a:t>
                      </a:r>
                      <a:endParaRPr lang="es-ES" sz="1400" b="0" i="0" u="none" strike="noStrike">
                        <a:solidFill>
                          <a:srgbClr val="000000"/>
                        </a:solidFill>
                        <a:effectLst/>
                        <a:latin typeface="Century Gothic" panose="020B0502020202020204" pitchFamily="34" charset="0"/>
                      </a:endParaRPr>
                    </a:p>
                  </a:txBody>
                  <a:tcPr marL="8553" marR="8553" marT="8553" marB="0" anchor="ctr"/>
                </a:tc>
                <a:tc>
                  <a:txBody>
                    <a:bodyPr/>
                    <a:lstStyle/>
                    <a:p>
                      <a:pPr algn="l" fontAlgn="b"/>
                      <a:r>
                        <a:rPr lang="es-ES" sz="1400" u="none" strike="noStrike" dirty="0">
                          <a:effectLst/>
                          <a:latin typeface="Century Gothic" panose="020B0502020202020204" pitchFamily="34" charset="0"/>
                        </a:rPr>
                        <a:t>POBLATS DEL NORD</a:t>
                      </a:r>
                      <a:endParaRPr lang="es-ES" sz="1400" b="0" i="0" u="none" strike="noStrike" dirty="0">
                        <a:solidFill>
                          <a:srgbClr val="000000"/>
                        </a:solidFill>
                        <a:effectLst/>
                        <a:latin typeface="Century Gothic" panose="020B0502020202020204" pitchFamily="34" charset="0"/>
                      </a:endParaRPr>
                    </a:p>
                  </a:txBody>
                  <a:tcPr marL="8553" marR="8553" marT="8553" marB="0" anchor="ctr"/>
                </a:tc>
                <a:extLst>
                  <a:ext uri="{0D108BD9-81ED-4DB2-BD59-A6C34878D82A}">
                    <a16:rowId xmlns:a16="http://schemas.microsoft.com/office/drawing/2014/main" val="3148512913"/>
                  </a:ext>
                </a:extLst>
              </a:tr>
              <a:tr h="259959">
                <a:tc>
                  <a:txBody>
                    <a:bodyPr/>
                    <a:lstStyle/>
                    <a:p>
                      <a:pPr algn="ctr" fontAlgn="b"/>
                      <a:r>
                        <a:rPr lang="es-ES" sz="1400" u="none" strike="noStrike">
                          <a:effectLst/>
                          <a:latin typeface="Century Gothic" panose="020B0502020202020204" pitchFamily="34" charset="0"/>
                        </a:rPr>
                        <a:t>18</a:t>
                      </a:r>
                      <a:endParaRPr lang="es-ES" sz="1400" b="0" i="0" u="none" strike="noStrike">
                        <a:solidFill>
                          <a:srgbClr val="000000"/>
                        </a:solidFill>
                        <a:effectLst/>
                        <a:latin typeface="Century Gothic" panose="020B0502020202020204" pitchFamily="34" charset="0"/>
                      </a:endParaRPr>
                    </a:p>
                  </a:txBody>
                  <a:tcPr marL="8553" marR="8553" marT="8553" marB="0" anchor="ctr"/>
                </a:tc>
                <a:tc>
                  <a:txBody>
                    <a:bodyPr/>
                    <a:lstStyle/>
                    <a:p>
                      <a:pPr algn="l" fontAlgn="b"/>
                      <a:r>
                        <a:rPr lang="es-ES" sz="1400" u="none" strike="noStrike" dirty="0">
                          <a:effectLst/>
                          <a:latin typeface="Century Gothic" panose="020B0502020202020204" pitchFamily="34" charset="0"/>
                        </a:rPr>
                        <a:t>POBLATS DE L'OEST</a:t>
                      </a:r>
                      <a:endParaRPr lang="es-ES" sz="1400" b="0" i="0" u="none" strike="noStrike" dirty="0">
                        <a:solidFill>
                          <a:srgbClr val="000000"/>
                        </a:solidFill>
                        <a:effectLst/>
                        <a:latin typeface="Century Gothic" panose="020B0502020202020204" pitchFamily="34" charset="0"/>
                      </a:endParaRPr>
                    </a:p>
                  </a:txBody>
                  <a:tcPr marL="8553" marR="8553" marT="8553" marB="0" anchor="ctr"/>
                </a:tc>
                <a:extLst>
                  <a:ext uri="{0D108BD9-81ED-4DB2-BD59-A6C34878D82A}">
                    <a16:rowId xmlns:a16="http://schemas.microsoft.com/office/drawing/2014/main" val="3617506996"/>
                  </a:ext>
                </a:extLst>
              </a:tr>
              <a:tr h="259959">
                <a:tc>
                  <a:txBody>
                    <a:bodyPr/>
                    <a:lstStyle/>
                    <a:p>
                      <a:pPr algn="ctr" fontAlgn="b"/>
                      <a:r>
                        <a:rPr lang="es-ES" sz="1400" u="none" strike="noStrike">
                          <a:effectLst/>
                          <a:latin typeface="Century Gothic" panose="020B0502020202020204" pitchFamily="34" charset="0"/>
                        </a:rPr>
                        <a:t>19</a:t>
                      </a:r>
                      <a:endParaRPr lang="es-ES" sz="1400" b="0" i="0" u="none" strike="noStrike">
                        <a:solidFill>
                          <a:srgbClr val="000000"/>
                        </a:solidFill>
                        <a:effectLst/>
                        <a:latin typeface="Century Gothic" panose="020B0502020202020204" pitchFamily="34" charset="0"/>
                      </a:endParaRPr>
                    </a:p>
                  </a:txBody>
                  <a:tcPr marL="8553" marR="8553" marT="8553" marB="0" anchor="ctr"/>
                </a:tc>
                <a:tc>
                  <a:txBody>
                    <a:bodyPr/>
                    <a:lstStyle/>
                    <a:p>
                      <a:pPr algn="l" fontAlgn="b"/>
                      <a:r>
                        <a:rPr lang="es-ES" sz="1400" u="none" strike="noStrike" dirty="0">
                          <a:effectLst/>
                          <a:latin typeface="Century Gothic" panose="020B0502020202020204" pitchFamily="34" charset="0"/>
                        </a:rPr>
                        <a:t>POBLATS DEL SUD</a:t>
                      </a:r>
                      <a:endParaRPr lang="es-ES" sz="1400" b="0" i="0" u="none" strike="noStrike" dirty="0">
                        <a:solidFill>
                          <a:srgbClr val="000000"/>
                        </a:solidFill>
                        <a:effectLst/>
                        <a:latin typeface="Century Gothic" panose="020B0502020202020204" pitchFamily="34" charset="0"/>
                      </a:endParaRPr>
                    </a:p>
                  </a:txBody>
                  <a:tcPr marL="8553" marR="8553" marT="8553" marB="0" anchor="ctr"/>
                </a:tc>
                <a:extLst>
                  <a:ext uri="{0D108BD9-81ED-4DB2-BD59-A6C34878D82A}">
                    <a16:rowId xmlns:a16="http://schemas.microsoft.com/office/drawing/2014/main" val="1285698508"/>
                  </a:ext>
                </a:extLst>
              </a:tr>
            </a:tbl>
          </a:graphicData>
        </a:graphic>
      </p:graphicFrame>
      <p:grpSp>
        <p:nvGrpSpPr>
          <p:cNvPr id="3" name="Google Shape;426;p23">
            <a:extLst>
              <a:ext uri="{FF2B5EF4-FFF2-40B4-BE49-F238E27FC236}">
                <a16:creationId xmlns:a16="http://schemas.microsoft.com/office/drawing/2014/main" id="{E7AED276-ACE5-51B5-87C7-7DB84233061A}"/>
              </a:ext>
            </a:extLst>
          </p:cNvPr>
          <p:cNvGrpSpPr/>
          <p:nvPr/>
        </p:nvGrpSpPr>
        <p:grpSpPr>
          <a:xfrm>
            <a:off x="2549504" y="181388"/>
            <a:ext cx="7092992" cy="581548"/>
            <a:chOff x="2605259" y="181388"/>
            <a:chExt cx="7092992" cy="581548"/>
          </a:xfrm>
        </p:grpSpPr>
        <p:sp>
          <p:nvSpPr>
            <p:cNvPr id="15" name="Google Shape;427;p23">
              <a:extLst>
                <a:ext uri="{FF2B5EF4-FFF2-40B4-BE49-F238E27FC236}">
                  <a16:creationId xmlns:a16="http://schemas.microsoft.com/office/drawing/2014/main" id="{2AD58A64-8CC5-242B-236A-1801DF183185}"/>
                </a:ext>
              </a:extLst>
            </p:cNvPr>
            <p:cNvSpPr txBox="1"/>
            <p:nvPr/>
          </p:nvSpPr>
          <p:spPr>
            <a:xfrm>
              <a:off x="2605259" y="181388"/>
              <a:ext cx="7092992" cy="420564"/>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s-ES_tradnl" sz="2600" dirty="0">
                  <a:solidFill>
                    <a:srgbClr val="3A3838"/>
                  </a:solidFill>
                  <a:latin typeface="Century Gothic"/>
                  <a:ea typeface="Century Gothic"/>
                  <a:cs typeface="Century Gothic"/>
                  <a:sym typeface="Century Gothic"/>
                </a:rPr>
                <a:t>Valencia</a:t>
              </a:r>
            </a:p>
          </p:txBody>
        </p:sp>
        <p:grpSp>
          <p:nvGrpSpPr>
            <p:cNvPr id="16" name="Google Shape;428;p23">
              <a:extLst>
                <a:ext uri="{FF2B5EF4-FFF2-40B4-BE49-F238E27FC236}">
                  <a16:creationId xmlns:a16="http://schemas.microsoft.com/office/drawing/2014/main" id="{8CAF8E2D-0817-BAA6-E0A8-F96114323659}"/>
                </a:ext>
              </a:extLst>
            </p:cNvPr>
            <p:cNvGrpSpPr/>
            <p:nvPr/>
          </p:nvGrpSpPr>
          <p:grpSpPr>
            <a:xfrm>
              <a:off x="5938156" y="669812"/>
              <a:ext cx="426498" cy="93124"/>
              <a:chOff x="5825968" y="581451"/>
              <a:chExt cx="426498" cy="93124"/>
            </a:xfrm>
          </p:grpSpPr>
          <p:sp>
            <p:nvSpPr>
              <p:cNvPr id="17" name="Google Shape;429;p23">
                <a:extLst>
                  <a:ext uri="{FF2B5EF4-FFF2-40B4-BE49-F238E27FC236}">
                    <a16:creationId xmlns:a16="http://schemas.microsoft.com/office/drawing/2014/main" id="{73040809-F413-DE7D-503A-FFEBDD30CFCF}"/>
                  </a:ext>
                </a:extLst>
              </p:cNvPr>
              <p:cNvSpPr/>
              <p:nvPr/>
            </p:nvSpPr>
            <p:spPr>
              <a:xfrm>
                <a:off x="5825968" y="581451"/>
                <a:ext cx="93123" cy="93123"/>
              </a:xfrm>
              <a:prstGeom prst="ellipse">
                <a:avLst/>
              </a:prstGeom>
              <a:solidFill>
                <a:srgbClr val="3A3838">
                  <a:alpha val="80784"/>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a:solidFill>
                    <a:srgbClr val="3A3838"/>
                  </a:solidFill>
                  <a:latin typeface="Century Gothic"/>
                  <a:ea typeface="Century Gothic"/>
                  <a:cs typeface="Century Gothic"/>
                  <a:sym typeface="Century Gothic"/>
                </a:endParaRPr>
              </a:p>
            </p:txBody>
          </p:sp>
          <p:sp>
            <p:nvSpPr>
              <p:cNvPr id="18" name="Google Shape;430;p23">
                <a:extLst>
                  <a:ext uri="{FF2B5EF4-FFF2-40B4-BE49-F238E27FC236}">
                    <a16:creationId xmlns:a16="http://schemas.microsoft.com/office/drawing/2014/main" id="{D4D0152C-8603-2EC2-3519-084F168FFB33}"/>
                  </a:ext>
                </a:extLst>
              </p:cNvPr>
              <p:cNvSpPr/>
              <p:nvPr/>
            </p:nvSpPr>
            <p:spPr>
              <a:xfrm>
                <a:off x="5993974" y="583389"/>
                <a:ext cx="91186" cy="91186"/>
              </a:xfrm>
              <a:prstGeom prst="ellipse">
                <a:avLst/>
              </a:prstGeom>
              <a:solidFill>
                <a:srgbClr val="3A3838">
                  <a:alpha val="80784"/>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a:solidFill>
                    <a:srgbClr val="3A3838"/>
                  </a:solidFill>
                  <a:latin typeface="Century Gothic"/>
                  <a:ea typeface="Century Gothic"/>
                  <a:cs typeface="Century Gothic"/>
                  <a:sym typeface="Century Gothic"/>
                </a:endParaRPr>
              </a:p>
            </p:txBody>
          </p:sp>
          <p:sp>
            <p:nvSpPr>
              <p:cNvPr id="19" name="Google Shape;431;p23">
                <a:extLst>
                  <a:ext uri="{FF2B5EF4-FFF2-40B4-BE49-F238E27FC236}">
                    <a16:creationId xmlns:a16="http://schemas.microsoft.com/office/drawing/2014/main" id="{286B4761-372E-90EF-0082-7A423ACB6365}"/>
                  </a:ext>
                </a:extLst>
              </p:cNvPr>
              <p:cNvSpPr/>
              <p:nvPr/>
            </p:nvSpPr>
            <p:spPr>
              <a:xfrm>
                <a:off x="6160042" y="582151"/>
                <a:ext cx="92424" cy="92424"/>
              </a:xfrm>
              <a:prstGeom prst="ellipse">
                <a:avLst/>
              </a:prstGeom>
              <a:solidFill>
                <a:srgbClr val="3A3838">
                  <a:alpha val="80784"/>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a:solidFill>
                    <a:srgbClr val="3A3838"/>
                  </a:solidFill>
                  <a:latin typeface="Century Gothic"/>
                  <a:ea typeface="Century Gothic"/>
                  <a:cs typeface="Century Gothic"/>
                  <a:sym typeface="Century Gothic"/>
                </a:endParaRPr>
              </a:p>
            </p:txBody>
          </p:sp>
        </p:grpSp>
      </p:grpSp>
    </p:spTree>
    <p:extLst>
      <p:ext uri="{BB962C8B-B14F-4D97-AF65-F5344CB8AC3E}">
        <p14:creationId xmlns:p14="http://schemas.microsoft.com/office/powerpoint/2010/main" val="38616153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oogle Shape;85;p13">
            <a:extLst>
              <a:ext uri="{FF2B5EF4-FFF2-40B4-BE49-F238E27FC236}">
                <a16:creationId xmlns:a16="http://schemas.microsoft.com/office/drawing/2014/main" id="{DED9C9A2-6BC9-06B7-CBB3-B57DCE460564}"/>
              </a:ext>
            </a:extLst>
          </p:cNvPr>
          <p:cNvPicPr preferRelativeResize="0"/>
          <p:nvPr/>
        </p:nvPicPr>
        <p:blipFill rotWithShape="1">
          <a:blip r:embed="rId3">
            <a:clrChange>
              <a:clrFrom>
                <a:srgbClr val="F8F8F8"/>
              </a:clrFrom>
              <a:clrTo>
                <a:srgbClr val="F8F8F8">
                  <a:alpha val="0"/>
                </a:srgbClr>
              </a:clrTo>
            </a:clrChange>
            <a:alphaModFix amt="50000"/>
          </a:blip>
          <a:srcRect l="32553" r="58438"/>
          <a:stretch/>
        </p:blipFill>
        <p:spPr>
          <a:xfrm>
            <a:off x="0" y="0"/>
            <a:ext cx="1098368" cy="6858000"/>
          </a:xfrm>
          <a:prstGeom prst="rect">
            <a:avLst/>
          </a:prstGeom>
          <a:noFill/>
          <a:ln>
            <a:noFill/>
          </a:ln>
        </p:spPr>
      </p:pic>
      <p:pic>
        <p:nvPicPr>
          <p:cNvPr id="13" name="Imagen 12" descr="Esquemático&#10;&#10;Descripción generada automáticamente con confianza baja">
            <a:extLst>
              <a:ext uri="{FF2B5EF4-FFF2-40B4-BE49-F238E27FC236}">
                <a16:creationId xmlns:a16="http://schemas.microsoft.com/office/drawing/2014/main" id="{F35DD0ED-7BF5-E89E-620E-3106D36891A7}"/>
              </a:ext>
            </a:extLst>
          </p:cNvPr>
          <p:cNvPicPr>
            <a:picLocks noChangeAspect="1"/>
          </p:cNvPicPr>
          <p:nvPr/>
        </p:nvPicPr>
        <p:blipFill>
          <a:blip r:embed="rId4"/>
          <a:stretch>
            <a:fillRect/>
          </a:stretch>
        </p:blipFill>
        <p:spPr>
          <a:xfrm>
            <a:off x="6001492" y="1033062"/>
            <a:ext cx="5754052" cy="5747651"/>
          </a:xfrm>
          <a:prstGeom prst="rect">
            <a:avLst/>
          </a:prstGeom>
        </p:spPr>
      </p:pic>
      <p:pic>
        <p:nvPicPr>
          <p:cNvPr id="15" name="Imagen 14" descr="Gráfico, Gráfico de barras, Gráfico de embudo&#10;&#10;Descripción generada automáticamente">
            <a:extLst>
              <a:ext uri="{FF2B5EF4-FFF2-40B4-BE49-F238E27FC236}">
                <a16:creationId xmlns:a16="http://schemas.microsoft.com/office/drawing/2014/main" id="{0FE17ADF-33B2-258C-DBCA-5AF244F495DC}"/>
              </a:ext>
            </a:extLst>
          </p:cNvPr>
          <p:cNvPicPr>
            <a:picLocks noChangeAspect="1"/>
          </p:cNvPicPr>
          <p:nvPr/>
        </p:nvPicPr>
        <p:blipFill rotWithShape="1">
          <a:blip r:embed="rId5">
            <a:clrChange>
              <a:clrFrom>
                <a:srgbClr val="FFFFFF"/>
              </a:clrFrom>
              <a:clrTo>
                <a:srgbClr val="FFFFFF">
                  <a:alpha val="0"/>
                </a:srgbClr>
              </a:clrTo>
            </a:clrChange>
          </a:blip>
          <a:srcRect r="17069"/>
          <a:stretch/>
        </p:blipFill>
        <p:spPr>
          <a:xfrm>
            <a:off x="1535497" y="1017588"/>
            <a:ext cx="3832241" cy="5778600"/>
          </a:xfrm>
          <a:prstGeom prst="rect">
            <a:avLst/>
          </a:prstGeom>
        </p:spPr>
      </p:pic>
      <p:grpSp>
        <p:nvGrpSpPr>
          <p:cNvPr id="2" name="Google Shape;426;p23">
            <a:extLst>
              <a:ext uri="{FF2B5EF4-FFF2-40B4-BE49-F238E27FC236}">
                <a16:creationId xmlns:a16="http://schemas.microsoft.com/office/drawing/2014/main" id="{6F25BF3C-B91C-8B70-F720-5BA7B9F3D551}"/>
              </a:ext>
            </a:extLst>
          </p:cNvPr>
          <p:cNvGrpSpPr/>
          <p:nvPr/>
        </p:nvGrpSpPr>
        <p:grpSpPr>
          <a:xfrm>
            <a:off x="2549504" y="181388"/>
            <a:ext cx="7092992" cy="581548"/>
            <a:chOff x="2605259" y="181388"/>
            <a:chExt cx="7092992" cy="581548"/>
          </a:xfrm>
        </p:grpSpPr>
        <p:sp>
          <p:nvSpPr>
            <p:cNvPr id="3" name="Google Shape;427;p23">
              <a:extLst>
                <a:ext uri="{FF2B5EF4-FFF2-40B4-BE49-F238E27FC236}">
                  <a16:creationId xmlns:a16="http://schemas.microsoft.com/office/drawing/2014/main" id="{9A834CD5-B3E0-30C3-CFB6-48521E193B15}"/>
                </a:ext>
              </a:extLst>
            </p:cNvPr>
            <p:cNvSpPr txBox="1"/>
            <p:nvPr/>
          </p:nvSpPr>
          <p:spPr>
            <a:xfrm>
              <a:off x="2605259" y="181388"/>
              <a:ext cx="7092992" cy="420564"/>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s-ES_tradnl" sz="2600" dirty="0">
                  <a:solidFill>
                    <a:srgbClr val="3A3838"/>
                  </a:solidFill>
                  <a:latin typeface="Century Gothic"/>
                  <a:ea typeface="Century Gothic"/>
                  <a:cs typeface="Century Gothic"/>
                  <a:sym typeface="Century Gothic"/>
                </a:rPr>
                <a:t>Valencia</a:t>
              </a:r>
            </a:p>
          </p:txBody>
        </p:sp>
        <p:grpSp>
          <p:nvGrpSpPr>
            <p:cNvPr id="11" name="Google Shape;428;p23">
              <a:extLst>
                <a:ext uri="{FF2B5EF4-FFF2-40B4-BE49-F238E27FC236}">
                  <a16:creationId xmlns:a16="http://schemas.microsoft.com/office/drawing/2014/main" id="{66DF5D44-B9B8-5A8B-4A9D-FC49A4B16E74}"/>
                </a:ext>
              </a:extLst>
            </p:cNvPr>
            <p:cNvGrpSpPr/>
            <p:nvPr/>
          </p:nvGrpSpPr>
          <p:grpSpPr>
            <a:xfrm>
              <a:off x="5938156" y="669812"/>
              <a:ext cx="426498" cy="93124"/>
              <a:chOff x="5825968" y="581451"/>
              <a:chExt cx="426498" cy="93124"/>
            </a:xfrm>
          </p:grpSpPr>
          <p:sp>
            <p:nvSpPr>
              <p:cNvPr id="12" name="Google Shape;429;p23">
                <a:extLst>
                  <a:ext uri="{FF2B5EF4-FFF2-40B4-BE49-F238E27FC236}">
                    <a16:creationId xmlns:a16="http://schemas.microsoft.com/office/drawing/2014/main" id="{607358F9-617C-94B0-C0FC-62BA0DCF2EC6}"/>
                  </a:ext>
                </a:extLst>
              </p:cNvPr>
              <p:cNvSpPr/>
              <p:nvPr/>
            </p:nvSpPr>
            <p:spPr>
              <a:xfrm>
                <a:off x="5825968" y="581451"/>
                <a:ext cx="93123" cy="93123"/>
              </a:xfrm>
              <a:prstGeom prst="ellipse">
                <a:avLst/>
              </a:prstGeom>
              <a:solidFill>
                <a:srgbClr val="3A3838">
                  <a:alpha val="80784"/>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a:solidFill>
                    <a:srgbClr val="3A3838"/>
                  </a:solidFill>
                  <a:latin typeface="Century Gothic"/>
                  <a:ea typeface="Century Gothic"/>
                  <a:cs typeface="Century Gothic"/>
                  <a:sym typeface="Century Gothic"/>
                </a:endParaRPr>
              </a:p>
            </p:txBody>
          </p:sp>
          <p:sp>
            <p:nvSpPr>
              <p:cNvPr id="14" name="Google Shape;430;p23">
                <a:extLst>
                  <a:ext uri="{FF2B5EF4-FFF2-40B4-BE49-F238E27FC236}">
                    <a16:creationId xmlns:a16="http://schemas.microsoft.com/office/drawing/2014/main" id="{F464B3DF-CDE3-B1D8-0BC6-E3527845C9D4}"/>
                  </a:ext>
                </a:extLst>
              </p:cNvPr>
              <p:cNvSpPr/>
              <p:nvPr/>
            </p:nvSpPr>
            <p:spPr>
              <a:xfrm>
                <a:off x="5993974" y="583389"/>
                <a:ext cx="91186" cy="91186"/>
              </a:xfrm>
              <a:prstGeom prst="ellipse">
                <a:avLst/>
              </a:prstGeom>
              <a:solidFill>
                <a:srgbClr val="3A3838">
                  <a:alpha val="80784"/>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a:solidFill>
                    <a:srgbClr val="3A3838"/>
                  </a:solidFill>
                  <a:latin typeface="Century Gothic"/>
                  <a:ea typeface="Century Gothic"/>
                  <a:cs typeface="Century Gothic"/>
                  <a:sym typeface="Century Gothic"/>
                </a:endParaRPr>
              </a:p>
            </p:txBody>
          </p:sp>
          <p:sp>
            <p:nvSpPr>
              <p:cNvPr id="16" name="Google Shape;431;p23">
                <a:extLst>
                  <a:ext uri="{FF2B5EF4-FFF2-40B4-BE49-F238E27FC236}">
                    <a16:creationId xmlns:a16="http://schemas.microsoft.com/office/drawing/2014/main" id="{B6E0B43E-57A8-FAE2-A03C-428428EE42AA}"/>
                  </a:ext>
                </a:extLst>
              </p:cNvPr>
              <p:cNvSpPr/>
              <p:nvPr/>
            </p:nvSpPr>
            <p:spPr>
              <a:xfrm>
                <a:off x="6160042" y="582151"/>
                <a:ext cx="92424" cy="92424"/>
              </a:xfrm>
              <a:prstGeom prst="ellipse">
                <a:avLst/>
              </a:prstGeom>
              <a:solidFill>
                <a:srgbClr val="3A3838">
                  <a:alpha val="80784"/>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a:solidFill>
                    <a:srgbClr val="3A3838"/>
                  </a:solidFill>
                  <a:latin typeface="Century Gothic"/>
                  <a:ea typeface="Century Gothic"/>
                  <a:cs typeface="Century Gothic"/>
                  <a:sym typeface="Century Gothic"/>
                </a:endParaRPr>
              </a:p>
            </p:txBody>
          </p:sp>
        </p:grpSp>
      </p:grpSp>
      <p:sp>
        <p:nvSpPr>
          <p:cNvPr id="17" name="Google Shape;983;p37">
            <a:extLst>
              <a:ext uri="{FF2B5EF4-FFF2-40B4-BE49-F238E27FC236}">
                <a16:creationId xmlns:a16="http://schemas.microsoft.com/office/drawing/2014/main" id="{FBB2BE68-DF07-64C9-CEF4-3B8CA53A624D}"/>
              </a:ext>
            </a:extLst>
          </p:cNvPr>
          <p:cNvSpPr txBox="1"/>
          <p:nvPr/>
        </p:nvSpPr>
        <p:spPr>
          <a:xfrm>
            <a:off x="6818873" y="601952"/>
            <a:ext cx="5003883" cy="415636"/>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s-ES_tradnl" sz="1600" i="1" dirty="0">
                <a:solidFill>
                  <a:srgbClr val="595959"/>
                </a:solidFill>
                <a:latin typeface="Century Gothic"/>
                <a:ea typeface="Century Gothic"/>
                <a:cs typeface="Century Gothic"/>
                <a:sym typeface="Century Gothic"/>
              </a:rPr>
              <a:t>Precios €/m2 por Distrito (Viv. Tipo)</a:t>
            </a:r>
          </a:p>
        </p:txBody>
      </p:sp>
    </p:spTree>
    <p:extLst>
      <p:ext uri="{BB962C8B-B14F-4D97-AF65-F5344CB8AC3E}">
        <p14:creationId xmlns:p14="http://schemas.microsoft.com/office/powerpoint/2010/main" val="1425614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p:tgtEl>
                                          <p:spTgt spid="17"/>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oogle Shape;85;p13">
            <a:extLst>
              <a:ext uri="{FF2B5EF4-FFF2-40B4-BE49-F238E27FC236}">
                <a16:creationId xmlns:a16="http://schemas.microsoft.com/office/drawing/2014/main" id="{DED9C9A2-6BC9-06B7-CBB3-B57DCE460564}"/>
              </a:ext>
            </a:extLst>
          </p:cNvPr>
          <p:cNvPicPr preferRelativeResize="0"/>
          <p:nvPr/>
        </p:nvPicPr>
        <p:blipFill rotWithShape="1">
          <a:blip r:embed="rId3">
            <a:clrChange>
              <a:clrFrom>
                <a:srgbClr val="F8F8F8"/>
              </a:clrFrom>
              <a:clrTo>
                <a:srgbClr val="F8F8F8">
                  <a:alpha val="0"/>
                </a:srgbClr>
              </a:clrTo>
            </a:clrChange>
            <a:alphaModFix amt="50000"/>
          </a:blip>
          <a:srcRect l="32553" r="58438"/>
          <a:stretch/>
        </p:blipFill>
        <p:spPr>
          <a:xfrm>
            <a:off x="0" y="0"/>
            <a:ext cx="1098368" cy="6858000"/>
          </a:xfrm>
          <a:prstGeom prst="rect">
            <a:avLst/>
          </a:prstGeom>
          <a:noFill/>
          <a:ln>
            <a:noFill/>
          </a:ln>
        </p:spPr>
      </p:pic>
      <p:pic>
        <p:nvPicPr>
          <p:cNvPr id="3" name="Imagen 2" descr="Imagen que contiene Esquemático&#10;&#10;Descripción generada automáticamente">
            <a:extLst>
              <a:ext uri="{FF2B5EF4-FFF2-40B4-BE49-F238E27FC236}">
                <a16:creationId xmlns:a16="http://schemas.microsoft.com/office/drawing/2014/main" id="{EFA1A037-7F5B-8635-E1B7-3A4B564EBBC0}"/>
              </a:ext>
            </a:extLst>
          </p:cNvPr>
          <p:cNvPicPr>
            <a:picLocks noChangeAspect="1"/>
          </p:cNvPicPr>
          <p:nvPr/>
        </p:nvPicPr>
        <p:blipFill>
          <a:blip r:embed="rId4"/>
          <a:stretch>
            <a:fillRect/>
          </a:stretch>
        </p:blipFill>
        <p:spPr>
          <a:xfrm>
            <a:off x="5954930" y="1011618"/>
            <a:ext cx="5657441" cy="5664994"/>
          </a:xfrm>
          <a:prstGeom prst="rect">
            <a:avLst/>
          </a:prstGeom>
        </p:spPr>
      </p:pic>
      <p:pic>
        <p:nvPicPr>
          <p:cNvPr id="12" name="Imagen 11" descr="Tabla&#10;&#10;Descripción generada automáticamente con confianza media">
            <a:extLst>
              <a:ext uri="{FF2B5EF4-FFF2-40B4-BE49-F238E27FC236}">
                <a16:creationId xmlns:a16="http://schemas.microsoft.com/office/drawing/2014/main" id="{E7D71B29-2C1F-8DEE-AAD5-B90B4DD3322B}"/>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1597301" y="1011618"/>
            <a:ext cx="3507829" cy="5846382"/>
          </a:xfrm>
          <a:prstGeom prst="rect">
            <a:avLst/>
          </a:prstGeom>
        </p:spPr>
      </p:pic>
      <p:grpSp>
        <p:nvGrpSpPr>
          <p:cNvPr id="2" name="Google Shape;426;p23">
            <a:extLst>
              <a:ext uri="{FF2B5EF4-FFF2-40B4-BE49-F238E27FC236}">
                <a16:creationId xmlns:a16="http://schemas.microsoft.com/office/drawing/2014/main" id="{87FF1850-17F4-19B6-9ACA-79A804E65C20}"/>
              </a:ext>
            </a:extLst>
          </p:cNvPr>
          <p:cNvGrpSpPr/>
          <p:nvPr/>
        </p:nvGrpSpPr>
        <p:grpSpPr>
          <a:xfrm>
            <a:off x="2549504" y="181388"/>
            <a:ext cx="7092992" cy="581548"/>
            <a:chOff x="2605259" y="181388"/>
            <a:chExt cx="7092992" cy="581548"/>
          </a:xfrm>
        </p:grpSpPr>
        <p:sp>
          <p:nvSpPr>
            <p:cNvPr id="11" name="Google Shape;427;p23">
              <a:extLst>
                <a:ext uri="{FF2B5EF4-FFF2-40B4-BE49-F238E27FC236}">
                  <a16:creationId xmlns:a16="http://schemas.microsoft.com/office/drawing/2014/main" id="{44FB603E-CD0B-60A7-6F52-2758C9A8ACA4}"/>
                </a:ext>
              </a:extLst>
            </p:cNvPr>
            <p:cNvSpPr txBox="1"/>
            <p:nvPr/>
          </p:nvSpPr>
          <p:spPr>
            <a:xfrm>
              <a:off x="2605259" y="181388"/>
              <a:ext cx="7092992" cy="420564"/>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s-ES_tradnl" sz="2600" dirty="0">
                  <a:solidFill>
                    <a:srgbClr val="3A3838"/>
                  </a:solidFill>
                  <a:latin typeface="Century Gothic"/>
                  <a:ea typeface="Century Gothic"/>
                  <a:cs typeface="Century Gothic"/>
                  <a:sym typeface="Century Gothic"/>
                </a:rPr>
                <a:t>Valencia</a:t>
              </a:r>
            </a:p>
          </p:txBody>
        </p:sp>
        <p:grpSp>
          <p:nvGrpSpPr>
            <p:cNvPr id="13" name="Google Shape;428;p23">
              <a:extLst>
                <a:ext uri="{FF2B5EF4-FFF2-40B4-BE49-F238E27FC236}">
                  <a16:creationId xmlns:a16="http://schemas.microsoft.com/office/drawing/2014/main" id="{A9027B9F-F460-176D-2BFB-C2AE55FC30AB}"/>
                </a:ext>
              </a:extLst>
            </p:cNvPr>
            <p:cNvGrpSpPr/>
            <p:nvPr/>
          </p:nvGrpSpPr>
          <p:grpSpPr>
            <a:xfrm>
              <a:off x="5938156" y="669812"/>
              <a:ext cx="426498" cy="93124"/>
              <a:chOff x="5825968" y="581451"/>
              <a:chExt cx="426498" cy="93124"/>
            </a:xfrm>
          </p:grpSpPr>
          <p:sp>
            <p:nvSpPr>
              <p:cNvPr id="14" name="Google Shape;429;p23">
                <a:extLst>
                  <a:ext uri="{FF2B5EF4-FFF2-40B4-BE49-F238E27FC236}">
                    <a16:creationId xmlns:a16="http://schemas.microsoft.com/office/drawing/2014/main" id="{3E792CFF-06E5-353A-9119-83710873388B}"/>
                  </a:ext>
                </a:extLst>
              </p:cNvPr>
              <p:cNvSpPr/>
              <p:nvPr/>
            </p:nvSpPr>
            <p:spPr>
              <a:xfrm>
                <a:off x="5825968" y="581451"/>
                <a:ext cx="93123" cy="93123"/>
              </a:xfrm>
              <a:prstGeom prst="ellipse">
                <a:avLst/>
              </a:prstGeom>
              <a:solidFill>
                <a:srgbClr val="3A3838">
                  <a:alpha val="80784"/>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a:solidFill>
                    <a:srgbClr val="3A3838"/>
                  </a:solidFill>
                  <a:latin typeface="Century Gothic"/>
                  <a:ea typeface="Century Gothic"/>
                  <a:cs typeface="Century Gothic"/>
                  <a:sym typeface="Century Gothic"/>
                </a:endParaRPr>
              </a:p>
            </p:txBody>
          </p:sp>
          <p:sp>
            <p:nvSpPr>
              <p:cNvPr id="15" name="Google Shape;430;p23">
                <a:extLst>
                  <a:ext uri="{FF2B5EF4-FFF2-40B4-BE49-F238E27FC236}">
                    <a16:creationId xmlns:a16="http://schemas.microsoft.com/office/drawing/2014/main" id="{6F782BC7-7C39-74EE-CAB3-18310D5CD092}"/>
                  </a:ext>
                </a:extLst>
              </p:cNvPr>
              <p:cNvSpPr/>
              <p:nvPr/>
            </p:nvSpPr>
            <p:spPr>
              <a:xfrm>
                <a:off x="5993974" y="583389"/>
                <a:ext cx="91186" cy="91186"/>
              </a:xfrm>
              <a:prstGeom prst="ellipse">
                <a:avLst/>
              </a:prstGeom>
              <a:solidFill>
                <a:srgbClr val="3A3838">
                  <a:alpha val="80784"/>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a:solidFill>
                    <a:srgbClr val="3A3838"/>
                  </a:solidFill>
                  <a:latin typeface="Century Gothic"/>
                  <a:ea typeface="Century Gothic"/>
                  <a:cs typeface="Century Gothic"/>
                  <a:sym typeface="Century Gothic"/>
                </a:endParaRPr>
              </a:p>
            </p:txBody>
          </p:sp>
          <p:sp>
            <p:nvSpPr>
              <p:cNvPr id="16" name="Google Shape;431;p23">
                <a:extLst>
                  <a:ext uri="{FF2B5EF4-FFF2-40B4-BE49-F238E27FC236}">
                    <a16:creationId xmlns:a16="http://schemas.microsoft.com/office/drawing/2014/main" id="{7E76F9DC-4D4D-9F45-349E-CDC3FC791F1C}"/>
                  </a:ext>
                </a:extLst>
              </p:cNvPr>
              <p:cNvSpPr/>
              <p:nvPr/>
            </p:nvSpPr>
            <p:spPr>
              <a:xfrm>
                <a:off x="6160042" y="582151"/>
                <a:ext cx="92424" cy="92424"/>
              </a:xfrm>
              <a:prstGeom prst="ellipse">
                <a:avLst/>
              </a:prstGeom>
              <a:solidFill>
                <a:srgbClr val="3A3838">
                  <a:alpha val="80784"/>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a:solidFill>
                    <a:srgbClr val="3A3838"/>
                  </a:solidFill>
                  <a:latin typeface="Century Gothic"/>
                  <a:ea typeface="Century Gothic"/>
                  <a:cs typeface="Century Gothic"/>
                  <a:sym typeface="Century Gothic"/>
                </a:endParaRPr>
              </a:p>
            </p:txBody>
          </p:sp>
        </p:grpSp>
      </p:grpSp>
      <p:sp>
        <p:nvSpPr>
          <p:cNvPr id="17" name="Google Shape;983;p37">
            <a:extLst>
              <a:ext uri="{FF2B5EF4-FFF2-40B4-BE49-F238E27FC236}">
                <a16:creationId xmlns:a16="http://schemas.microsoft.com/office/drawing/2014/main" id="{69BC6C35-C83C-B819-12C0-46BAD427C5D5}"/>
              </a:ext>
            </a:extLst>
          </p:cNvPr>
          <p:cNvSpPr txBox="1"/>
          <p:nvPr/>
        </p:nvSpPr>
        <p:spPr>
          <a:xfrm>
            <a:off x="6818873" y="601952"/>
            <a:ext cx="5003883" cy="415636"/>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s-ES_tradnl" sz="1600" i="1" dirty="0">
                <a:solidFill>
                  <a:srgbClr val="595959"/>
                </a:solidFill>
                <a:latin typeface="Century Gothic"/>
                <a:ea typeface="Century Gothic"/>
                <a:cs typeface="Century Gothic"/>
                <a:sym typeface="Century Gothic"/>
              </a:rPr>
              <a:t>Variación anual por Distrito (Viv. Tipo)</a:t>
            </a:r>
          </a:p>
        </p:txBody>
      </p:sp>
    </p:spTree>
    <p:extLst>
      <p:ext uri="{BB962C8B-B14F-4D97-AF65-F5344CB8AC3E}">
        <p14:creationId xmlns:p14="http://schemas.microsoft.com/office/powerpoint/2010/main" val="3470788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p:tgtEl>
                                          <p:spTgt spid="17"/>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oogle Shape;85;p13">
            <a:extLst>
              <a:ext uri="{FF2B5EF4-FFF2-40B4-BE49-F238E27FC236}">
                <a16:creationId xmlns:a16="http://schemas.microsoft.com/office/drawing/2014/main" id="{DED9C9A2-6BC9-06B7-CBB3-B57DCE460564}"/>
              </a:ext>
            </a:extLst>
          </p:cNvPr>
          <p:cNvPicPr preferRelativeResize="0"/>
          <p:nvPr/>
        </p:nvPicPr>
        <p:blipFill rotWithShape="1">
          <a:blip r:embed="rId3">
            <a:clrChange>
              <a:clrFrom>
                <a:srgbClr val="F8F8F8"/>
              </a:clrFrom>
              <a:clrTo>
                <a:srgbClr val="F8F8F8">
                  <a:alpha val="0"/>
                </a:srgbClr>
              </a:clrTo>
            </a:clrChange>
            <a:alphaModFix amt="50000"/>
          </a:blip>
          <a:srcRect l="32553" r="58438"/>
          <a:stretch/>
        </p:blipFill>
        <p:spPr>
          <a:xfrm>
            <a:off x="0" y="0"/>
            <a:ext cx="1098368" cy="6858000"/>
          </a:xfrm>
          <a:prstGeom prst="rect">
            <a:avLst/>
          </a:prstGeom>
          <a:noFill/>
          <a:ln>
            <a:noFill/>
          </a:ln>
        </p:spPr>
      </p:pic>
      <p:pic>
        <p:nvPicPr>
          <p:cNvPr id="18" name="Imagen 17" descr="Imagen que contiene Esquemático&#10;&#10;Descripción generada automáticamente">
            <a:extLst>
              <a:ext uri="{FF2B5EF4-FFF2-40B4-BE49-F238E27FC236}">
                <a16:creationId xmlns:a16="http://schemas.microsoft.com/office/drawing/2014/main" id="{37B99A93-77C1-A3F6-79E1-08D9138E0213}"/>
              </a:ext>
            </a:extLst>
          </p:cNvPr>
          <p:cNvPicPr>
            <a:picLocks noChangeAspect="1"/>
          </p:cNvPicPr>
          <p:nvPr/>
        </p:nvPicPr>
        <p:blipFill>
          <a:blip r:embed="rId4"/>
          <a:stretch>
            <a:fillRect/>
          </a:stretch>
        </p:blipFill>
        <p:spPr>
          <a:xfrm>
            <a:off x="305538" y="1010916"/>
            <a:ext cx="5695954" cy="5665696"/>
          </a:xfrm>
          <a:prstGeom prst="rect">
            <a:avLst/>
          </a:prstGeom>
        </p:spPr>
      </p:pic>
      <p:pic>
        <p:nvPicPr>
          <p:cNvPr id="20" name="Imagen 19" descr="Diagrama, Esquemático&#10;&#10;Descripción generada automáticamente">
            <a:extLst>
              <a:ext uri="{FF2B5EF4-FFF2-40B4-BE49-F238E27FC236}">
                <a16:creationId xmlns:a16="http://schemas.microsoft.com/office/drawing/2014/main" id="{BBA42CB6-79FE-1B00-ADB2-F5B47746F416}"/>
              </a:ext>
            </a:extLst>
          </p:cNvPr>
          <p:cNvPicPr>
            <a:picLocks noChangeAspect="1"/>
          </p:cNvPicPr>
          <p:nvPr/>
        </p:nvPicPr>
        <p:blipFill>
          <a:blip r:embed="rId5"/>
          <a:stretch>
            <a:fillRect/>
          </a:stretch>
        </p:blipFill>
        <p:spPr>
          <a:xfrm>
            <a:off x="6307030" y="1010917"/>
            <a:ext cx="5673249" cy="5665695"/>
          </a:xfrm>
          <a:prstGeom prst="rect">
            <a:avLst/>
          </a:prstGeom>
        </p:spPr>
      </p:pic>
      <p:grpSp>
        <p:nvGrpSpPr>
          <p:cNvPr id="2" name="Google Shape;426;p23">
            <a:extLst>
              <a:ext uri="{FF2B5EF4-FFF2-40B4-BE49-F238E27FC236}">
                <a16:creationId xmlns:a16="http://schemas.microsoft.com/office/drawing/2014/main" id="{068B06A0-D55E-E936-F21A-B4F8C8B7F738}"/>
              </a:ext>
            </a:extLst>
          </p:cNvPr>
          <p:cNvGrpSpPr/>
          <p:nvPr/>
        </p:nvGrpSpPr>
        <p:grpSpPr>
          <a:xfrm>
            <a:off x="2549504" y="181388"/>
            <a:ext cx="7092992" cy="581548"/>
            <a:chOff x="2605259" y="181388"/>
            <a:chExt cx="7092992" cy="581548"/>
          </a:xfrm>
        </p:grpSpPr>
        <p:sp>
          <p:nvSpPr>
            <p:cNvPr id="3" name="Google Shape;427;p23">
              <a:extLst>
                <a:ext uri="{FF2B5EF4-FFF2-40B4-BE49-F238E27FC236}">
                  <a16:creationId xmlns:a16="http://schemas.microsoft.com/office/drawing/2014/main" id="{F2B8B434-4692-BA07-B29E-883B854C6655}"/>
                </a:ext>
              </a:extLst>
            </p:cNvPr>
            <p:cNvSpPr txBox="1"/>
            <p:nvPr/>
          </p:nvSpPr>
          <p:spPr>
            <a:xfrm>
              <a:off x="2605259" y="181388"/>
              <a:ext cx="7092992" cy="420564"/>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s-ES_tradnl" sz="2600" dirty="0">
                  <a:solidFill>
                    <a:srgbClr val="3A3838"/>
                  </a:solidFill>
                  <a:latin typeface="Century Gothic"/>
                  <a:ea typeface="Century Gothic"/>
                  <a:cs typeface="Century Gothic"/>
                  <a:sym typeface="Century Gothic"/>
                </a:rPr>
                <a:t>Valencia</a:t>
              </a:r>
            </a:p>
          </p:txBody>
        </p:sp>
        <p:grpSp>
          <p:nvGrpSpPr>
            <p:cNvPr id="11" name="Google Shape;428;p23">
              <a:extLst>
                <a:ext uri="{FF2B5EF4-FFF2-40B4-BE49-F238E27FC236}">
                  <a16:creationId xmlns:a16="http://schemas.microsoft.com/office/drawing/2014/main" id="{9DCD8B7C-7AF8-0B15-FD80-F313C09BAF17}"/>
                </a:ext>
              </a:extLst>
            </p:cNvPr>
            <p:cNvGrpSpPr/>
            <p:nvPr/>
          </p:nvGrpSpPr>
          <p:grpSpPr>
            <a:xfrm>
              <a:off x="5938156" y="669812"/>
              <a:ext cx="426498" cy="93124"/>
              <a:chOff x="5825968" y="581451"/>
              <a:chExt cx="426498" cy="93124"/>
            </a:xfrm>
          </p:grpSpPr>
          <p:sp>
            <p:nvSpPr>
              <p:cNvPr id="12" name="Google Shape;429;p23">
                <a:extLst>
                  <a:ext uri="{FF2B5EF4-FFF2-40B4-BE49-F238E27FC236}">
                    <a16:creationId xmlns:a16="http://schemas.microsoft.com/office/drawing/2014/main" id="{70C224B2-F785-FFF9-3448-3B7CD3291E31}"/>
                  </a:ext>
                </a:extLst>
              </p:cNvPr>
              <p:cNvSpPr/>
              <p:nvPr/>
            </p:nvSpPr>
            <p:spPr>
              <a:xfrm>
                <a:off x="5825968" y="581451"/>
                <a:ext cx="93123" cy="93123"/>
              </a:xfrm>
              <a:prstGeom prst="ellipse">
                <a:avLst/>
              </a:prstGeom>
              <a:solidFill>
                <a:srgbClr val="3A3838">
                  <a:alpha val="80784"/>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a:solidFill>
                    <a:srgbClr val="3A3838"/>
                  </a:solidFill>
                  <a:latin typeface="Century Gothic"/>
                  <a:ea typeface="Century Gothic"/>
                  <a:cs typeface="Century Gothic"/>
                  <a:sym typeface="Century Gothic"/>
                </a:endParaRPr>
              </a:p>
            </p:txBody>
          </p:sp>
          <p:sp>
            <p:nvSpPr>
              <p:cNvPr id="13" name="Google Shape;430;p23">
                <a:extLst>
                  <a:ext uri="{FF2B5EF4-FFF2-40B4-BE49-F238E27FC236}">
                    <a16:creationId xmlns:a16="http://schemas.microsoft.com/office/drawing/2014/main" id="{8674DD16-3DEE-CC23-175D-BEFA8A64C54D}"/>
                  </a:ext>
                </a:extLst>
              </p:cNvPr>
              <p:cNvSpPr/>
              <p:nvPr/>
            </p:nvSpPr>
            <p:spPr>
              <a:xfrm>
                <a:off x="5993974" y="583389"/>
                <a:ext cx="91186" cy="91186"/>
              </a:xfrm>
              <a:prstGeom prst="ellipse">
                <a:avLst/>
              </a:prstGeom>
              <a:solidFill>
                <a:srgbClr val="3A3838">
                  <a:alpha val="80784"/>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a:solidFill>
                    <a:srgbClr val="3A3838"/>
                  </a:solidFill>
                  <a:latin typeface="Century Gothic"/>
                  <a:ea typeface="Century Gothic"/>
                  <a:cs typeface="Century Gothic"/>
                  <a:sym typeface="Century Gothic"/>
                </a:endParaRPr>
              </a:p>
            </p:txBody>
          </p:sp>
          <p:sp>
            <p:nvSpPr>
              <p:cNvPr id="14" name="Google Shape;431;p23">
                <a:extLst>
                  <a:ext uri="{FF2B5EF4-FFF2-40B4-BE49-F238E27FC236}">
                    <a16:creationId xmlns:a16="http://schemas.microsoft.com/office/drawing/2014/main" id="{3EABA71E-C668-AE32-1ECC-ADFB322C141B}"/>
                  </a:ext>
                </a:extLst>
              </p:cNvPr>
              <p:cNvSpPr/>
              <p:nvPr/>
            </p:nvSpPr>
            <p:spPr>
              <a:xfrm>
                <a:off x="6160042" y="582151"/>
                <a:ext cx="92424" cy="92424"/>
              </a:xfrm>
              <a:prstGeom prst="ellipse">
                <a:avLst/>
              </a:prstGeom>
              <a:solidFill>
                <a:srgbClr val="3A3838">
                  <a:alpha val="80784"/>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a:solidFill>
                    <a:srgbClr val="3A3838"/>
                  </a:solidFill>
                  <a:latin typeface="Century Gothic"/>
                  <a:ea typeface="Century Gothic"/>
                  <a:cs typeface="Century Gothic"/>
                  <a:sym typeface="Century Gothic"/>
                </a:endParaRPr>
              </a:p>
            </p:txBody>
          </p:sp>
        </p:grpSp>
      </p:grpSp>
      <p:sp>
        <p:nvSpPr>
          <p:cNvPr id="15" name="Google Shape;983;p37">
            <a:extLst>
              <a:ext uri="{FF2B5EF4-FFF2-40B4-BE49-F238E27FC236}">
                <a16:creationId xmlns:a16="http://schemas.microsoft.com/office/drawing/2014/main" id="{A6E0ABAC-7944-6CD1-C0B8-DD4845C4D3FB}"/>
              </a:ext>
            </a:extLst>
          </p:cNvPr>
          <p:cNvSpPr txBox="1"/>
          <p:nvPr/>
        </p:nvSpPr>
        <p:spPr>
          <a:xfrm>
            <a:off x="6818873" y="601952"/>
            <a:ext cx="5161406" cy="415636"/>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s-ES_tradnl" sz="1600" i="1" dirty="0">
                <a:solidFill>
                  <a:srgbClr val="595959"/>
                </a:solidFill>
                <a:latin typeface="Century Gothic"/>
                <a:ea typeface="Century Gothic"/>
                <a:cs typeface="Century Gothic"/>
                <a:sym typeface="Century Gothic"/>
              </a:rPr>
              <a:t>Comparativa Pers Física Vs Jurídica</a:t>
            </a:r>
          </a:p>
        </p:txBody>
      </p:sp>
    </p:spTree>
    <p:extLst>
      <p:ext uri="{BB962C8B-B14F-4D97-AF65-F5344CB8AC3E}">
        <p14:creationId xmlns:p14="http://schemas.microsoft.com/office/powerpoint/2010/main" val="2584038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p:tgtEl>
                                          <p:spTgt spid="15"/>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oogle Shape;85;p13">
            <a:extLst>
              <a:ext uri="{FF2B5EF4-FFF2-40B4-BE49-F238E27FC236}">
                <a16:creationId xmlns:a16="http://schemas.microsoft.com/office/drawing/2014/main" id="{DED9C9A2-6BC9-06B7-CBB3-B57DCE460564}"/>
              </a:ext>
            </a:extLst>
          </p:cNvPr>
          <p:cNvPicPr preferRelativeResize="0"/>
          <p:nvPr/>
        </p:nvPicPr>
        <p:blipFill rotWithShape="1">
          <a:blip r:embed="rId3">
            <a:clrChange>
              <a:clrFrom>
                <a:srgbClr val="F8F8F8"/>
              </a:clrFrom>
              <a:clrTo>
                <a:srgbClr val="F8F8F8">
                  <a:alpha val="0"/>
                </a:srgbClr>
              </a:clrTo>
            </a:clrChange>
            <a:alphaModFix amt="50000"/>
          </a:blip>
          <a:srcRect l="32553" r="58438"/>
          <a:stretch/>
        </p:blipFill>
        <p:spPr>
          <a:xfrm>
            <a:off x="0" y="0"/>
            <a:ext cx="1098368" cy="6858000"/>
          </a:xfrm>
          <a:prstGeom prst="rect">
            <a:avLst/>
          </a:prstGeom>
          <a:noFill/>
          <a:ln>
            <a:noFill/>
          </a:ln>
        </p:spPr>
      </p:pic>
      <p:grpSp>
        <p:nvGrpSpPr>
          <p:cNvPr id="5" name="Google Shape;426;p23">
            <a:extLst>
              <a:ext uri="{FF2B5EF4-FFF2-40B4-BE49-F238E27FC236}">
                <a16:creationId xmlns:a16="http://schemas.microsoft.com/office/drawing/2014/main" id="{372AFAFC-6AAE-652D-1DE5-EE5656FE77ED}"/>
              </a:ext>
            </a:extLst>
          </p:cNvPr>
          <p:cNvGrpSpPr/>
          <p:nvPr/>
        </p:nvGrpSpPr>
        <p:grpSpPr>
          <a:xfrm>
            <a:off x="2549504" y="181388"/>
            <a:ext cx="7092992" cy="581548"/>
            <a:chOff x="2605259" y="181388"/>
            <a:chExt cx="7092992" cy="581548"/>
          </a:xfrm>
        </p:grpSpPr>
        <p:sp>
          <p:nvSpPr>
            <p:cNvPr id="6" name="Google Shape;427;p23">
              <a:extLst>
                <a:ext uri="{FF2B5EF4-FFF2-40B4-BE49-F238E27FC236}">
                  <a16:creationId xmlns:a16="http://schemas.microsoft.com/office/drawing/2014/main" id="{376138F6-BB8F-B72E-E505-41A789109060}"/>
                </a:ext>
              </a:extLst>
            </p:cNvPr>
            <p:cNvSpPr txBox="1"/>
            <p:nvPr/>
          </p:nvSpPr>
          <p:spPr>
            <a:xfrm>
              <a:off x="2605259" y="181388"/>
              <a:ext cx="7092992" cy="420564"/>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s-ES_tradnl" sz="2600" dirty="0">
                  <a:solidFill>
                    <a:srgbClr val="3A3838"/>
                  </a:solidFill>
                  <a:latin typeface="Century Gothic"/>
                  <a:ea typeface="Century Gothic"/>
                  <a:cs typeface="Century Gothic"/>
                  <a:sym typeface="Century Gothic"/>
                </a:rPr>
                <a:t>Valencia</a:t>
              </a:r>
            </a:p>
          </p:txBody>
        </p:sp>
        <p:grpSp>
          <p:nvGrpSpPr>
            <p:cNvPr id="7" name="Google Shape;428;p23">
              <a:extLst>
                <a:ext uri="{FF2B5EF4-FFF2-40B4-BE49-F238E27FC236}">
                  <a16:creationId xmlns:a16="http://schemas.microsoft.com/office/drawing/2014/main" id="{65A0578F-63A8-A7E7-795E-80FF18880E21}"/>
                </a:ext>
              </a:extLst>
            </p:cNvPr>
            <p:cNvGrpSpPr/>
            <p:nvPr/>
          </p:nvGrpSpPr>
          <p:grpSpPr>
            <a:xfrm>
              <a:off x="5938156" y="669812"/>
              <a:ext cx="426498" cy="93124"/>
              <a:chOff x="5825968" y="581451"/>
              <a:chExt cx="426498" cy="93124"/>
            </a:xfrm>
          </p:grpSpPr>
          <p:sp>
            <p:nvSpPr>
              <p:cNvPr id="8" name="Google Shape;429;p23">
                <a:extLst>
                  <a:ext uri="{FF2B5EF4-FFF2-40B4-BE49-F238E27FC236}">
                    <a16:creationId xmlns:a16="http://schemas.microsoft.com/office/drawing/2014/main" id="{A0C4C61F-EF22-3ACC-BFFE-7B16A8BFF5C7}"/>
                  </a:ext>
                </a:extLst>
              </p:cNvPr>
              <p:cNvSpPr/>
              <p:nvPr/>
            </p:nvSpPr>
            <p:spPr>
              <a:xfrm>
                <a:off x="5825968" y="581451"/>
                <a:ext cx="93123" cy="93123"/>
              </a:xfrm>
              <a:prstGeom prst="ellipse">
                <a:avLst/>
              </a:prstGeom>
              <a:solidFill>
                <a:srgbClr val="3A3838">
                  <a:alpha val="80784"/>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a:solidFill>
                    <a:srgbClr val="3A3838"/>
                  </a:solidFill>
                  <a:latin typeface="Century Gothic"/>
                  <a:ea typeface="Century Gothic"/>
                  <a:cs typeface="Century Gothic"/>
                  <a:sym typeface="Century Gothic"/>
                </a:endParaRPr>
              </a:p>
            </p:txBody>
          </p:sp>
          <p:sp>
            <p:nvSpPr>
              <p:cNvPr id="9" name="Google Shape;430;p23">
                <a:extLst>
                  <a:ext uri="{FF2B5EF4-FFF2-40B4-BE49-F238E27FC236}">
                    <a16:creationId xmlns:a16="http://schemas.microsoft.com/office/drawing/2014/main" id="{6230BDF7-1C26-1C0B-6599-C508040BDA9B}"/>
                  </a:ext>
                </a:extLst>
              </p:cNvPr>
              <p:cNvSpPr/>
              <p:nvPr/>
            </p:nvSpPr>
            <p:spPr>
              <a:xfrm>
                <a:off x="5993974" y="583389"/>
                <a:ext cx="91186" cy="91186"/>
              </a:xfrm>
              <a:prstGeom prst="ellipse">
                <a:avLst/>
              </a:prstGeom>
              <a:solidFill>
                <a:srgbClr val="3A3838">
                  <a:alpha val="80784"/>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a:solidFill>
                    <a:srgbClr val="3A3838"/>
                  </a:solidFill>
                  <a:latin typeface="Century Gothic"/>
                  <a:ea typeface="Century Gothic"/>
                  <a:cs typeface="Century Gothic"/>
                  <a:sym typeface="Century Gothic"/>
                </a:endParaRPr>
              </a:p>
            </p:txBody>
          </p:sp>
          <p:sp>
            <p:nvSpPr>
              <p:cNvPr id="10" name="Google Shape;431;p23">
                <a:extLst>
                  <a:ext uri="{FF2B5EF4-FFF2-40B4-BE49-F238E27FC236}">
                    <a16:creationId xmlns:a16="http://schemas.microsoft.com/office/drawing/2014/main" id="{79E26554-02B0-F3C9-1FE4-9F4F9556D970}"/>
                  </a:ext>
                </a:extLst>
              </p:cNvPr>
              <p:cNvSpPr/>
              <p:nvPr/>
            </p:nvSpPr>
            <p:spPr>
              <a:xfrm>
                <a:off x="6160042" y="582151"/>
                <a:ext cx="92424" cy="92424"/>
              </a:xfrm>
              <a:prstGeom prst="ellipse">
                <a:avLst/>
              </a:prstGeom>
              <a:solidFill>
                <a:srgbClr val="3A3838">
                  <a:alpha val="80784"/>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a:solidFill>
                    <a:srgbClr val="3A3838"/>
                  </a:solidFill>
                  <a:latin typeface="Century Gothic"/>
                  <a:ea typeface="Century Gothic"/>
                  <a:cs typeface="Century Gothic"/>
                  <a:sym typeface="Century Gothic"/>
                </a:endParaRPr>
              </a:p>
            </p:txBody>
          </p:sp>
        </p:grpSp>
      </p:grpSp>
      <p:pic>
        <p:nvPicPr>
          <p:cNvPr id="15" name="Imagen 14" descr="Imagen que contiene Diagrama&#10;&#10;Descripción generada automáticamente">
            <a:extLst>
              <a:ext uri="{FF2B5EF4-FFF2-40B4-BE49-F238E27FC236}">
                <a16:creationId xmlns:a16="http://schemas.microsoft.com/office/drawing/2014/main" id="{9F897DBC-CDA2-4439-A627-34B4C1FC5E80}"/>
              </a:ext>
            </a:extLst>
          </p:cNvPr>
          <p:cNvPicPr>
            <a:picLocks noChangeAspect="1"/>
          </p:cNvPicPr>
          <p:nvPr/>
        </p:nvPicPr>
        <p:blipFill>
          <a:blip r:embed="rId4"/>
          <a:stretch>
            <a:fillRect/>
          </a:stretch>
        </p:blipFill>
        <p:spPr>
          <a:xfrm>
            <a:off x="305690" y="988425"/>
            <a:ext cx="5695802" cy="5688187"/>
          </a:xfrm>
          <a:prstGeom prst="rect">
            <a:avLst/>
          </a:prstGeom>
        </p:spPr>
      </p:pic>
      <p:pic>
        <p:nvPicPr>
          <p:cNvPr id="17" name="Imagen 16" descr="Diagrama, Esquemático&#10;&#10;Descripción generada automáticamente">
            <a:extLst>
              <a:ext uri="{FF2B5EF4-FFF2-40B4-BE49-F238E27FC236}">
                <a16:creationId xmlns:a16="http://schemas.microsoft.com/office/drawing/2014/main" id="{7979B9E2-0A8A-46EC-9411-594650BC1625}"/>
              </a:ext>
            </a:extLst>
          </p:cNvPr>
          <p:cNvPicPr>
            <a:picLocks noChangeAspect="1"/>
          </p:cNvPicPr>
          <p:nvPr/>
        </p:nvPicPr>
        <p:blipFill>
          <a:blip r:embed="rId5"/>
          <a:stretch>
            <a:fillRect/>
          </a:stretch>
        </p:blipFill>
        <p:spPr>
          <a:xfrm>
            <a:off x="6284477" y="980810"/>
            <a:ext cx="5695802" cy="5695802"/>
          </a:xfrm>
          <a:prstGeom prst="rect">
            <a:avLst/>
          </a:prstGeom>
        </p:spPr>
      </p:pic>
      <p:sp>
        <p:nvSpPr>
          <p:cNvPr id="11" name="Google Shape;983;p37">
            <a:extLst>
              <a:ext uri="{FF2B5EF4-FFF2-40B4-BE49-F238E27FC236}">
                <a16:creationId xmlns:a16="http://schemas.microsoft.com/office/drawing/2014/main" id="{FF8B7E26-7AE6-45D9-8BDF-ADD6D77521F6}"/>
              </a:ext>
            </a:extLst>
          </p:cNvPr>
          <p:cNvSpPr txBox="1"/>
          <p:nvPr/>
        </p:nvSpPr>
        <p:spPr>
          <a:xfrm>
            <a:off x="6818873" y="601952"/>
            <a:ext cx="5161406" cy="415636"/>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s-ES_tradnl" sz="1600" i="1" dirty="0">
                <a:solidFill>
                  <a:srgbClr val="595959"/>
                </a:solidFill>
                <a:latin typeface="Century Gothic"/>
                <a:ea typeface="Century Gothic"/>
                <a:cs typeface="Century Gothic"/>
                <a:sym typeface="Century Gothic"/>
              </a:rPr>
              <a:t>Comparativa Pers Física Vs Jurídica</a:t>
            </a:r>
          </a:p>
        </p:txBody>
      </p:sp>
    </p:spTree>
    <p:extLst>
      <p:ext uri="{BB962C8B-B14F-4D97-AF65-F5344CB8AC3E}">
        <p14:creationId xmlns:p14="http://schemas.microsoft.com/office/powerpoint/2010/main" val="459073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p:tgtEl>
                                          <p:spTgt spid="11"/>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oogle Shape;85;p13">
            <a:extLst>
              <a:ext uri="{FF2B5EF4-FFF2-40B4-BE49-F238E27FC236}">
                <a16:creationId xmlns:a16="http://schemas.microsoft.com/office/drawing/2014/main" id="{DED9C9A2-6BC9-06B7-CBB3-B57DCE460564}"/>
              </a:ext>
            </a:extLst>
          </p:cNvPr>
          <p:cNvPicPr preferRelativeResize="0"/>
          <p:nvPr/>
        </p:nvPicPr>
        <p:blipFill rotWithShape="1">
          <a:blip r:embed="rId3">
            <a:clrChange>
              <a:clrFrom>
                <a:srgbClr val="F8F8F8"/>
              </a:clrFrom>
              <a:clrTo>
                <a:srgbClr val="F8F8F8">
                  <a:alpha val="0"/>
                </a:srgbClr>
              </a:clrTo>
            </a:clrChange>
            <a:alphaModFix amt="50000"/>
          </a:blip>
          <a:srcRect l="32553" r="58438"/>
          <a:stretch/>
        </p:blipFill>
        <p:spPr>
          <a:xfrm>
            <a:off x="0" y="0"/>
            <a:ext cx="1098368" cy="6858000"/>
          </a:xfrm>
          <a:prstGeom prst="rect">
            <a:avLst/>
          </a:prstGeom>
          <a:noFill/>
          <a:ln>
            <a:noFill/>
          </a:ln>
        </p:spPr>
      </p:pic>
      <p:pic>
        <p:nvPicPr>
          <p:cNvPr id="14" name="Imagen 13" descr="Diagrama&#10;&#10;Descripción generada automáticamente con confianza media">
            <a:extLst>
              <a:ext uri="{FF2B5EF4-FFF2-40B4-BE49-F238E27FC236}">
                <a16:creationId xmlns:a16="http://schemas.microsoft.com/office/drawing/2014/main" id="{47416988-0C0B-71AF-F665-F7A5B31F29BB}"/>
              </a:ext>
            </a:extLst>
          </p:cNvPr>
          <p:cNvPicPr>
            <a:picLocks noChangeAspect="1"/>
          </p:cNvPicPr>
          <p:nvPr/>
        </p:nvPicPr>
        <p:blipFill>
          <a:blip r:embed="rId4"/>
          <a:stretch>
            <a:fillRect/>
          </a:stretch>
        </p:blipFill>
        <p:spPr>
          <a:xfrm>
            <a:off x="678439" y="1192306"/>
            <a:ext cx="5429317" cy="5436566"/>
          </a:xfrm>
          <a:prstGeom prst="rect">
            <a:avLst/>
          </a:prstGeom>
        </p:spPr>
      </p:pic>
      <p:pic>
        <p:nvPicPr>
          <p:cNvPr id="16" name="Imagen 15" descr="Esquemático&#10;&#10;Descripción generada automáticamente con confianza baja">
            <a:extLst>
              <a:ext uri="{FF2B5EF4-FFF2-40B4-BE49-F238E27FC236}">
                <a16:creationId xmlns:a16="http://schemas.microsoft.com/office/drawing/2014/main" id="{F6C8AFDF-981D-0656-7E0E-353C65E34FCB}"/>
              </a:ext>
            </a:extLst>
          </p:cNvPr>
          <p:cNvPicPr>
            <a:picLocks noChangeAspect="1"/>
          </p:cNvPicPr>
          <p:nvPr/>
        </p:nvPicPr>
        <p:blipFill>
          <a:blip r:embed="rId5"/>
          <a:stretch>
            <a:fillRect/>
          </a:stretch>
        </p:blipFill>
        <p:spPr>
          <a:xfrm>
            <a:off x="6458692" y="1229224"/>
            <a:ext cx="5368702" cy="5362730"/>
          </a:xfrm>
          <a:prstGeom prst="rect">
            <a:avLst/>
          </a:prstGeom>
        </p:spPr>
      </p:pic>
      <p:grpSp>
        <p:nvGrpSpPr>
          <p:cNvPr id="2" name="Google Shape;426;p23">
            <a:extLst>
              <a:ext uri="{FF2B5EF4-FFF2-40B4-BE49-F238E27FC236}">
                <a16:creationId xmlns:a16="http://schemas.microsoft.com/office/drawing/2014/main" id="{133F97B0-D000-A0D5-2B9C-BC0A4E799F21}"/>
              </a:ext>
            </a:extLst>
          </p:cNvPr>
          <p:cNvGrpSpPr/>
          <p:nvPr/>
        </p:nvGrpSpPr>
        <p:grpSpPr>
          <a:xfrm>
            <a:off x="2549504" y="181388"/>
            <a:ext cx="7092992" cy="581548"/>
            <a:chOff x="2605259" y="181388"/>
            <a:chExt cx="7092992" cy="581548"/>
          </a:xfrm>
        </p:grpSpPr>
        <p:sp>
          <p:nvSpPr>
            <p:cNvPr id="3" name="Google Shape;427;p23">
              <a:extLst>
                <a:ext uri="{FF2B5EF4-FFF2-40B4-BE49-F238E27FC236}">
                  <a16:creationId xmlns:a16="http://schemas.microsoft.com/office/drawing/2014/main" id="{D8222436-EDEA-D35F-45FA-47221B1AC604}"/>
                </a:ext>
              </a:extLst>
            </p:cNvPr>
            <p:cNvSpPr txBox="1"/>
            <p:nvPr/>
          </p:nvSpPr>
          <p:spPr>
            <a:xfrm>
              <a:off x="2605259" y="181388"/>
              <a:ext cx="7092992" cy="420564"/>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s-ES_tradnl" sz="2600" dirty="0">
                  <a:solidFill>
                    <a:srgbClr val="3A3838"/>
                  </a:solidFill>
                  <a:latin typeface="Century Gothic"/>
                  <a:ea typeface="Century Gothic"/>
                  <a:cs typeface="Century Gothic"/>
                  <a:sym typeface="Century Gothic"/>
                </a:rPr>
                <a:t>Valencia</a:t>
              </a:r>
            </a:p>
          </p:txBody>
        </p:sp>
        <p:grpSp>
          <p:nvGrpSpPr>
            <p:cNvPr id="11" name="Google Shape;428;p23">
              <a:extLst>
                <a:ext uri="{FF2B5EF4-FFF2-40B4-BE49-F238E27FC236}">
                  <a16:creationId xmlns:a16="http://schemas.microsoft.com/office/drawing/2014/main" id="{40331998-12E8-F161-6188-F6BAEE47D660}"/>
                </a:ext>
              </a:extLst>
            </p:cNvPr>
            <p:cNvGrpSpPr/>
            <p:nvPr/>
          </p:nvGrpSpPr>
          <p:grpSpPr>
            <a:xfrm>
              <a:off x="5938156" y="669812"/>
              <a:ext cx="426498" cy="93124"/>
              <a:chOff x="5825968" y="581451"/>
              <a:chExt cx="426498" cy="93124"/>
            </a:xfrm>
          </p:grpSpPr>
          <p:sp>
            <p:nvSpPr>
              <p:cNvPr id="12" name="Google Shape;429;p23">
                <a:extLst>
                  <a:ext uri="{FF2B5EF4-FFF2-40B4-BE49-F238E27FC236}">
                    <a16:creationId xmlns:a16="http://schemas.microsoft.com/office/drawing/2014/main" id="{ACA5AD1B-0AC3-D5F1-9E23-725429724AC5}"/>
                  </a:ext>
                </a:extLst>
              </p:cNvPr>
              <p:cNvSpPr/>
              <p:nvPr/>
            </p:nvSpPr>
            <p:spPr>
              <a:xfrm>
                <a:off x="5825968" y="581451"/>
                <a:ext cx="93123" cy="93123"/>
              </a:xfrm>
              <a:prstGeom prst="ellipse">
                <a:avLst/>
              </a:prstGeom>
              <a:solidFill>
                <a:srgbClr val="3A3838">
                  <a:alpha val="80784"/>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a:solidFill>
                    <a:srgbClr val="3A3838"/>
                  </a:solidFill>
                  <a:latin typeface="Century Gothic"/>
                  <a:ea typeface="Century Gothic"/>
                  <a:cs typeface="Century Gothic"/>
                  <a:sym typeface="Century Gothic"/>
                </a:endParaRPr>
              </a:p>
            </p:txBody>
          </p:sp>
          <p:sp>
            <p:nvSpPr>
              <p:cNvPr id="13" name="Google Shape;430;p23">
                <a:extLst>
                  <a:ext uri="{FF2B5EF4-FFF2-40B4-BE49-F238E27FC236}">
                    <a16:creationId xmlns:a16="http://schemas.microsoft.com/office/drawing/2014/main" id="{2BF52EA9-D2D7-4E83-2714-FB8F37B3C610}"/>
                  </a:ext>
                </a:extLst>
              </p:cNvPr>
              <p:cNvSpPr/>
              <p:nvPr/>
            </p:nvSpPr>
            <p:spPr>
              <a:xfrm>
                <a:off x="5993974" y="583389"/>
                <a:ext cx="91186" cy="91186"/>
              </a:xfrm>
              <a:prstGeom prst="ellipse">
                <a:avLst/>
              </a:prstGeom>
              <a:solidFill>
                <a:srgbClr val="3A3838">
                  <a:alpha val="80784"/>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a:solidFill>
                    <a:srgbClr val="3A3838"/>
                  </a:solidFill>
                  <a:latin typeface="Century Gothic"/>
                  <a:ea typeface="Century Gothic"/>
                  <a:cs typeface="Century Gothic"/>
                  <a:sym typeface="Century Gothic"/>
                </a:endParaRPr>
              </a:p>
            </p:txBody>
          </p:sp>
          <p:sp>
            <p:nvSpPr>
              <p:cNvPr id="15" name="Google Shape;431;p23">
                <a:extLst>
                  <a:ext uri="{FF2B5EF4-FFF2-40B4-BE49-F238E27FC236}">
                    <a16:creationId xmlns:a16="http://schemas.microsoft.com/office/drawing/2014/main" id="{EDA342DF-9315-8D91-F40B-59EE599DF69F}"/>
                  </a:ext>
                </a:extLst>
              </p:cNvPr>
              <p:cNvSpPr/>
              <p:nvPr/>
            </p:nvSpPr>
            <p:spPr>
              <a:xfrm>
                <a:off x="6160042" y="582151"/>
                <a:ext cx="92424" cy="92424"/>
              </a:xfrm>
              <a:prstGeom prst="ellipse">
                <a:avLst/>
              </a:prstGeom>
              <a:solidFill>
                <a:srgbClr val="3A3838">
                  <a:alpha val="80784"/>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a:solidFill>
                    <a:srgbClr val="3A3838"/>
                  </a:solidFill>
                  <a:latin typeface="Century Gothic"/>
                  <a:ea typeface="Century Gothic"/>
                  <a:cs typeface="Century Gothic"/>
                  <a:sym typeface="Century Gothic"/>
                </a:endParaRPr>
              </a:p>
            </p:txBody>
          </p:sp>
        </p:grpSp>
      </p:grpSp>
      <p:sp>
        <p:nvSpPr>
          <p:cNvPr id="17" name="Google Shape;983;p37">
            <a:extLst>
              <a:ext uri="{FF2B5EF4-FFF2-40B4-BE49-F238E27FC236}">
                <a16:creationId xmlns:a16="http://schemas.microsoft.com/office/drawing/2014/main" id="{1E5C5672-37B1-190C-7557-D58B7822C9E8}"/>
              </a:ext>
            </a:extLst>
          </p:cNvPr>
          <p:cNvSpPr txBox="1"/>
          <p:nvPr/>
        </p:nvSpPr>
        <p:spPr>
          <a:xfrm>
            <a:off x="678439" y="813588"/>
            <a:ext cx="5161406" cy="415636"/>
          </a:xfrm>
          <a:prstGeom prst="rect">
            <a:avLst/>
          </a:prstGeom>
          <a:noFill/>
          <a:ln>
            <a:noFill/>
          </a:ln>
        </p:spPr>
        <p:txBody>
          <a:bodyPr spcFirstLastPara="1" wrap="square" lIns="91425" tIns="45700" rIns="91425" bIns="45700" anchor="t" anchorCtr="0">
            <a:noAutofit/>
          </a:bodyPr>
          <a:lstStyle/>
          <a:p>
            <a:pPr marL="0" marR="0" lvl="0" indent="0" rtl="0">
              <a:spcBef>
                <a:spcPts val="0"/>
              </a:spcBef>
              <a:spcAft>
                <a:spcPts val="0"/>
              </a:spcAft>
              <a:buNone/>
            </a:pPr>
            <a:r>
              <a:rPr lang="es-ES_tradnl" sz="1600" i="1" dirty="0">
                <a:solidFill>
                  <a:srgbClr val="595959"/>
                </a:solidFill>
                <a:latin typeface="Century Gothic"/>
                <a:ea typeface="Century Gothic"/>
                <a:cs typeface="Century Gothic"/>
                <a:sym typeface="Century Gothic"/>
              </a:rPr>
              <a:t>Imp. IBI/m2 – Actividad Residencial</a:t>
            </a:r>
          </a:p>
        </p:txBody>
      </p:sp>
    </p:spTree>
    <p:extLst>
      <p:ext uri="{BB962C8B-B14F-4D97-AF65-F5344CB8AC3E}">
        <p14:creationId xmlns:p14="http://schemas.microsoft.com/office/powerpoint/2010/main" val="37341301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p:tgtEl>
                                          <p:spTgt spid="17"/>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oogle Shape;85;p13">
            <a:extLst>
              <a:ext uri="{FF2B5EF4-FFF2-40B4-BE49-F238E27FC236}">
                <a16:creationId xmlns:a16="http://schemas.microsoft.com/office/drawing/2014/main" id="{DED9C9A2-6BC9-06B7-CBB3-B57DCE460564}"/>
              </a:ext>
            </a:extLst>
          </p:cNvPr>
          <p:cNvPicPr preferRelativeResize="0"/>
          <p:nvPr/>
        </p:nvPicPr>
        <p:blipFill rotWithShape="1">
          <a:blip r:embed="rId3">
            <a:clrChange>
              <a:clrFrom>
                <a:srgbClr val="F8F8F8"/>
              </a:clrFrom>
              <a:clrTo>
                <a:srgbClr val="F8F8F8">
                  <a:alpha val="0"/>
                </a:srgbClr>
              </a:clrTo>
            </a:clrChange>
            <a:alphaModFix amt="50000"/>
          </a:blip>
          <a:srcRect l="32553" r="58438"/>
          <a:stretch/>
        </p:blipFill>
        <p:spPr>
          <a:xfrm>
            <a:off x="0" y="0"/>
            <a:ext cx="1098368" cy="6858000"/>
          </a:xfrm>
          <a:prstGeom prst="rect">
            <a:avLst/>
          </a:prstGeom>
          <a:noFill/>
          <a:ln>
            <a:noFill/>
          </a:ln>
        </p:spPr>
      </p:pic>
      <p:pic>
        <p:nvPicPr>
          <p:cNvPr id="3" name="Imagen 2" descr="Imagen que contiene Esquemático&#10;&#10;Descripción generada automáticamente">
            <a:extLst>
              <a:ext uri="{FF2B5EF4-FFF2-40B4-BE49-F238E27FC236}">
                <a16:creationId xmlns:a16="http://schemas.microsoft.com/office/drawing/2014/main" id="{EFA1A037-7F5B-8635-E1B7-3A4B564EBBC0}"/>
              </a:ext>
            </a:extLst>
          </p:cNvPr>
          <p:cNvPicPr>
            <a:picLocks noChangeAspect="1"/>
          </p:cNvPicPr>
          <p:nvPr/>
        </p:nvPicPr>
        <p:blipFill>
          <a:blip r:embed="rId4"/>
          <a:stretch>
            <a:fillRect/>
          </a:stretch>
        </p:blipFill>
        <p:spPr>
          <a:xfrm>
            <a:off x="510121" y="1011618"/>
            <a:ext cx="5560662" cy="5568086"/>
          </a:xfrm>
          <a:prstGeom prst="rect">
            <a:avLst/>
          </a:prstGeom>
        </p:spPr>
      </p:pic>
      <p:pic>
        <p:nvPicPr>
          <p:cNvPr id="2" name="Imagen 1" descr="Esquemático&#10;&#10;Descripción generada automáticamente con confianza baja">
            <a:extLst>
              <a:ext uri="{FF2B5EF4-FFF2-40B4-BE49-F238E27FC236}">
                <a16:creationId xmlns:a16="http://schemas.microsoft.com/office/drawing/2014/main" id="{8347B1A1-96F2-9693-00FE-4979F1D1D148}"/>
              </a:ext>
            </a:extLst>
          </p:cNvPr>
          <p:cNvPicPr>
            <a:picLocks noChangeAspect="1"/>
          </p:cNvPicPr>
          <p:nvPr/>
        </p:nvPicPr>
        <p:blipFill>
          <a:blip r:embed="rId5"/>
          <a:stretch>
            <a:fillRect/>
          </a:stretch>
        </p:blipFill>
        <p:spPr>
          <a:xfrm>
            <a:off x="6482043" y="1011618"/>
            <a:ext cx="5560663" cy="5554477"/>
          </a:xfrm>
          <a:prstGeom prst="rect">
            <a:avLst/>
          </a:prstGeom>
        </p:spPr>
      </p:pic>
      <p:grpSp>
        <p:nvGrpSpPr>
          <p:cNvPr id="11" name="Google Shape;426;p23">
            <a:extLst>
              <a:ext uri="{FF2B5EF4-FFF2-40B4-BE49-F238E27FC236}">
                <a16:creationId xmlns:a16="http://schemas.microsoft.com/office/drawing/2014/main" id="{69F20EF9-255E-F3D3-B4C4-F4C57BF39075}"/>
              </a:ext>
            </a:extLst>
          </p:cNvPr>
          <p:cNvGrpSpPr/>
          <p:nvPr/>
        </p:nvGrpSpPr>
        <p:grpSpPr>
          <a:xfrm>
            <a:off x="2549504" y="181388"/>
            <a:ext cx="7092992" cy="581548"/>
            <a:chOff x="2605259" y="181388"/>
            <a:chExt cx="7092992" cy="581548"/>
          </a:xfrm>
        </p:grpSpPr>
        <p:sp>
          <p:nvSpPr>
            <p:cNvPr id="12" name="Google Shape;427;p23">
              <a:extLst>
                <a:ext uri="{FF2B5EF4-FFF2-40B4-BE49-F238E27FC236}">
                  <a16:creationId xmlns:a16="http://schemas.microsoft.com/office/drawing/2014/main" id="{4E9A1AFC-6F05-ECE1-D77A-8BC240D0B466}"/>
                </a:ext>
              </a:extLst>
            </p:cNvPr>
            <p:cNvSpPr txBox="1"/>
            <p:nvPr/>
          </p:nvSpPr>
          <p:spPr>
            <a:xfrm>
              <a:off x="2605259" y="181388"/>
              <a:ext cx="7092992" cy="420564"/>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s-ES_tradnl" sz="2600" dirty="0">
                  <a:solidFill>
                    <a:srgbClr val="3A3838"/>
                  </a:solidFill>
                  <a:latin typeface="Century Gothic"/>
                  <a:ea typeface="Century Gothic"/>
                  <a:cs typeface="Century Gothic"/>
                  <a:sym typeface="Century Gothic"/>
                </a:rPr>
                <a:t>Valencia</a:t>
              </a:r>
            </a:p>
          </p:txBody>
        </p:sp>
        <p:grpSp>
          <p:nvGrpSpPr>
            <p:cNvPr id="13" name="Google Shape;428;p23">
              <a:extLst>
                <a:ext uri="{FF2B5EF4-FFF2-40B4-BE49-F238E27FC236}">
                  <a16:creationId xmlns:a16="http://schemas.microsoft.com/office/drawing/2014/main" id="{8D2A4BE2-9816-F90D-641B-497A0523CE61}"/>
                </a:ext>
              </a:extLst>
            </p:cNvPr>
            <p:cNvGrpSpPr/>
            <p:nvPr/>
          </p:nvGrpSpPr>
          <p:grpSpPr>
            <a:xfrm>
              <a:off x="5938156" y="669812"/>
              <a:ext cx="426498" cy="93124"/>
              <a:chOff x="5825968" y="581451"/>
              <a:chExt cx="426498" cy="93124"/>
            </a:xfrm>
          </p:grpSpPr>
          <p:sp>
            <p:nvSpPr>
              <p:cNvPr id="14" name="Google Shape;429;p23">
                <a:extLst>
                  <a:ext uri="{FF2B5EF4-FFF2-40B4-BE49-F238E27FC236}">
                    <a16:creationId xmlns:a16="http://schemas.microsoft.com/office/drawing/2014/main" id="{6081D459-A07E-5B59-4084-4D2E17AE5183}"/>
                  </a:ext>
                </a:extLst>
              </p:cNvPr>
              <p:cNvSpPr/>
              <p:nvPr/>
            </p:nvSpPr>
            <p:spPr>
              <a:xfrm>
                <a:off x="5825968" y="581451"/>
                <a:ext cx="93123" cy="93123"/>
              </a:xfrm>
              <a:prstGeom prst="ellipse">
                <a:avLst/>
              </a:prstGeom>
              <a:solidFill>
                <a:srgbClr val="3A3838">
                  <a:alpha val="80784"/>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a:solidFill>
                    <a:srgbClr val="3A3838"/>
                  </a:solidFill>
                  <a:latin typeface="Century Gothic"/>
                  <a:ea typeface="Century Gothic"/>
                  <a:cs typeface="Century Gothic"/>
                  <a:sym typeface="Century Gothic"/>
                </a:endParaRPr>
              </a:p>
            </p:txBody>
          </p:sp>
          <p:sp>
            <p:nvSpPr>
              <p:cNvPr id="15" name="Google Shape;430;p23">
                <a:extLst>
                  <a:ext uri="{FF2B5EF4-FFF2-40B4-BE49-F238E27FC236}">
                    <a16:creationId xmlns:a16="http://schemas.microsoft.com/office/drawing/2014/main" id="{1AB57AAC-0733-EA88-E9CB-E33B66477F7F}"/>
                  </a:ext>
                </a:extLst>
              </p:cNvPr>
              <p:cNvSpPr/>
              <p:nvPr/>
            </p:nvSpPr>
            <p:spPr>
              <a:xfrm>
                <a:off x="5993974" y="583389"/>
                <a:ext cx="91186" cy="91186"/>
              </a:xfrm>
              <a:prstGeom prst="ellipse">
                <a:avLst/>
              </a:prstGeom>
              <a:solidFill>
                <a:srgbClr val="3A3838">
                  <a:alpha val="80784"/>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a:solidFill>
                    <a:srgbClr val="3A3838"/>
                  </a:solidFill>
                  <a:latin typeface="Century Gothic"/>
                  <a:ea typeface="Century Gothic"/>
                  <a:cs typeface="Century Gothic"/>
                  <a:sym typeface="Century Gothic"/>
                </a:endParaRPr>
              </a:p>
            </p:txBody>
          </p:sp>
          <p:sp>
            <p:nvSpPr>
              <p:cNvPr id="16" name="Google Shape;431;p23">
                <a:extLst>
                  <a:ext uri="{FF2B5EF4-FFF2-40B4-BE49-F238E27FC236}">
                    <a16:creationId xmlns:a16="http://schemas.microsoft.com/office/drawing/2014/main" id="{B8DE3C6B-2CEE-9BC2-C2BD-553278BABCFA}"/>
                  </a:ext>
                </a:extLst>
              </p:cNvPr>
              <p:cNvSpPr/>
              <p:nvPr/>
            </p:nvSpPr>
            <p:spPr>
              <a:xfrm>
                <a:off x="6160042" y="582151"/>
                <a:ext cx="92424" cy="92424"/>
              </a:xfrm>
              <a:prstGeom prst="ellipse">
                <a:avLst/>
              </a:prstGeom>
              <a:solidFill>
                <a:srgbClr val="3A3838">
                  <a:alpha val="80784"/>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a:solidFill>
                    <a:srgbClr val="3A3838"/>
                  </a:solidFill>
                  <a:latin typeface="Century Gothic"/>
                  <a:ea typeface="Century Gothic"/>
                  <a:cs typeface="Century Gothic"/>
                  <a:sym typeface="Century Gothic"/>
                </a:endParaRPr>
              </a:p>
            </p:txBody>
          </p:sp>
        </p:grpSp>
      </p:grpSp>
    </p:spTree>
    <p:extLst>
      <p:ext uri="{BB962C8B-B14F-4D97-AF65-F5344CB8AC3E}">
        <p14:creationId xmlns:p14="http://schemas.microsoft.com/office/powerpoint/2010/main" val="21107252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pic>
        <p:nvPicPr>
          <p:cNvPr id="125" name="Google Shape;125;p15"/>
          <p:cNvPicPr preferRelativeResize="0"/>
          <p:nvPr/>
        </p:nvPicPr>
        <p:blipFill rotWithShape="1">
          <a:blip r:embed="rId3">
            <a:alphaModFix/>
          </a:blip>
          <a:srcRect/>
          <a:stretch/>
        </p:blipFill>
        <p:spPr>
          <a:xfrm rot="5400000">
            <a:off x="4597417" y="-4597418"/>
            <a:ext cx="2997165" cy="12192000"/>
          </a:xfrm>
          <a:prstGeom prst="rect">
            <a:avLst/>
          </a:prstGeom>
          <a:noFill/>
          <a:ln>
            <a:noFill/>
          </a:ln>
        </p:spPr>
      </p:pic>
      <p:sp>
        <p:nvSpPr>
          <p:cNvPr id="126" name="Google Shape;126;p15"/>
          <p:cNvSpPr txBox="1"/>
          <p:nvPr/>
        </p:nvSpPr>
        <p:spPr>
          <a:xfrm>
            <a:off x="4638177" y="3044279"/>
            <a:ext cx="2915645" cy="769441"/>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id-ID" sz="4400" b="1" dirty="0">
                <a:solidFill>
                  <a:srgbClr val="3A3838"/>
                </a:solidFill>
                <a:latin typeface="Century Gothic"/>
                <a:ea typeface="Century Gothic"/>
                <a:cs typeface="Century Gothic"/>
                <a:sym typeface="Century Gothic"/>
              </a:rPr>
              <a:t>03</a:t>
            </a:r>
            <a:endParaRPr sz="4400" b="1" dirty="0">
              <a:solidFill>
                <a:srgbClr val="3A3838"/>
              </a:solidFill>
              <a:latin typeface="Century Gothic"/>
              <a:ea typeface="Century Gothic"/>
              <a:cs typeface="Century Gothic"/>
              <a:sym typeface="Century Gothic"/>
            </a:endParaRPr>
          </a:p>
        </p:txBody>
      </p:sp>
      <p:grpSp>
        <p:nvGrpSpPr>
          <p:cNvPr id="127" name="Google Shape;127;p15"/>
          <p:cNvGrpSpPr/>
          <p:nvPr/>
        </p:nvGrpSpPr>
        <p:grpSpPr>
          <a:xfrm>
            <a:off x="3031372" y="3869235"/>
            <a:ext cx="6661268" cy="1009650"/>
            <a:chOff x="2958192" y="3025943"/>
            <a:chExt cx="5956300" cy="1009650"/>
          </a:xfrm>
        </p:grpSpPr>
        <p:sp>
          <p:nvSpPr>
            <p:cNvPr id="128" name="Google Shape;128;p15"/>
            <p:cNvSpPr/>
            <p:nvPr/>
          </p:nvSpPr>
          <p:spPr>
            <a:xfrm>
              <a:off x="2958192" y="3025943"/>
              <a:ext cx="5956300" cy="1009650"/>
            </a:xfrm>
            <a:prstGeom prst="rect">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3A3838"/>
                </a:solidFill>
                <a:latin typeface="Century Gothic"/>
                <a:ea typeface="Century Gothic"/>
                <a:cs typeface="Century Gothic"/>
                <a:sym typeface="Century Gothic"/>
              </a:endParaRPr>
            </a:p>
          </p:txBody>
        </p:sp>
        <p:sp>
          <p:nvSpPr>
            <p:cNvPr id="129" name="Google Shape;129;p15"/>
            <p:cNvSpPr txBox="1"/>
            <p:nvPr/>
          </p:nvSpPr>
          <p:spPr>
            <a:xfrm>
              <a:off x="2958192" y="3154550"/>
              <a:ext cx="5743762" cy="83788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id-ID" sz="4400" b="1" dirty="0">
                  <a:solidFill>
                    <a:srgbClr val="F2F2F2"/>
                  </a:solidFill>
                  <a:latin typeface="Century Gothic"/>
                  <a:ea typeface="Century Gothic"/>
                  <a:cs typeface="Century Gothic"/>
                  <a:sym typeface="Century Gothic"/>
                </a:rPr>
                <a:t>CONCLUSIONES </a:t>
              </a:r>
              <a:endParaRPr lang="es-ES" sz="4400" b="1" dirty="0">
                <a:solidFill>
                  <a:srgbClr val="F2F2F2"/>
                </a:solidFill>
                <a:latin typeface="Century Gothic"/>
                <a:ea typeface="Century Gothic"/>
                <a:cs typeface="Century Gothic"/>
                <a:sym typeface="Century Gothic"/>
              </a:endParaRPr>
            </a:p>
            <a:p>
              <a:pPr marL="0" marR="0" lvl="0" indent="0" algn="ctr" rtl="0">
                <a:spcBef>
                  <a:spcPts val="0"/>
                </a:spcBef>
                <a:spcAft>
                  <a:spcPts val="0"/>
                </a:spcAft>
                <a:buNone/>
              </a:pPr>
              <a:endParaRPr lang="es-ES_tradnl" sz="4400" b="1" dirty="0">
                <a:solidFill>
                  <a:srgbClr val="F2F2F2"/>
                </a:solidFill>
                <a:latin typeface="Century Gothic"/>
                <a:ea typeface="Century Gothic"/>
                <a:cs typeface="Century Gothic"/>
                <a:sym typeface="Century Gothic"/>
              </a:endParaRPr>
            </a:p>
          </p:txBody>
        </p:sp>
      </p:grpSp>
      <p:grpSp>
        <p:nvGrpSpPr>
          <p:cNvPr id="130" name="Google Shape;130;p15"/>
          <p:cNvGrpSpPr/>
          <p:nvPr/>
        </p:nvGrpSpPr>
        <p:grpSpPr>
          <a:xfrm>
            <a:off x="3031372" y="5350845"/>
            <a:ext cx="6661268" cy="400110"/>
            <a:chOff x="2133600" y="4572869"/>
            <a:chExt cx="7578006" cy="400110"/>
          </a:xfrm>
        </p:grpSpPr>
        <p:grpSp>
          <p:nvGrpSpPr>
            <p:cNvPr id="131" name="Google Shape;131;p15"/>
            <p:cNvGrpSpPr/>
            <p:nvPr/>
          </p:nvGrpSpPr>
          <p:grpSpPr>
            <a:xfrm>
              <a:off x="2133600" y="4862286"/>
              <a:ext cx="7578006" cy="0"/>
              <a:chOff x="2133600" y="4862286"/>
              <a:chExt cx="7578006" cy="0"/>
            </a:xfrm>
          </p:grpSpPr>
          <p:cxnSp>
            <p:nvCxnSpPr>
              <p:cNvPr id="132" name="Google Shape;132;p15"/>
              <p:cNvCxnSpPr/>
              <p:nvPr/>
            </p:nvCxnSpPr>
            <p:spPr>
              <a:xfrm>
                <a:off x="2133600" y="4862286"/>
                <a:ext cx="1872343" cy="0"/>
              </a:xfrm>
              <a:prstGeom prst="straightConnector1">
                <a:avLst/>
              </a:prstGeom>
              <a:noFill/>
              <a:ln w="25400" cap="flat" cmpd="sng">
                <a:solidFill>
                  <a:srgbClr val="3A3838"/>
                </a:solidFill>
                <a:prstDash val="solid"/>
                <a:miter lim="800000"/>
                <a:headEnd type="none" w="sm" len="sm"/>
                <a:tailEnd type="none" w="sm" len="sm"/>
              </a:ln>
            </p:spPr>
          </p:cxnSp>
          <p:cxnSp>
            <p:nvCxnSpPr>
              <p:cNvPr id="133" name="Google Shape;133;p15"/>
              <p:cNvCxnSpPr/>
              <p:nvPr/>
            </p:nvCxnSpPr>
            <p:spPr>
              <a:xfrm>
                <a:off x="7839263" y="4862286"/>
                <a:ext cx="1872343" cy="0"/>
              </a:xfrm>
              <a:prstGeom prst="straightConnector1">
                <a:avLst/>
              </a:prstGeom>
              <a:noFill/>
              <a:ln w="25400" cap="flat" cmpd="sng">
                <a:solidFill>
                  <a:srgbClr val="3A3838"/>
                </a:solidFill>
                <a:prstDash val="solid"/>
                <a:miter lim="800000"/>
                <a:headEnd type="none" w="sm" len="sm"/>
                <a:tailEnd type="none" w="sm" len="sm"/>
              </a:ln>
            </p:spPr>
          </p:cxnSp>
        </p:grpSp>
        <p:sp>
          <p:nvSpPr>
            <p:cNvPr id="134" name="Google Shape;134;p15"/>
            <p:cNvSpPr txBox="1"/>
            <p:nvPr/>
          </p:nvSpPr>
          <p:spPr>
            <a:xfrm>
              <a:off x="4143728" y="4572869"/>
              <a:ext cx="3557749" cy="40011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s-ES_tradnl" sz="2000" dirty="0">
                  <a:solidFill>
                    <a:srgbClr val="3A3838"/>
                  </a:solidFill>
                  <a:latin typeface="Century Gothic"/>
                  <a:ea typeface="Century Gothic"/>
                  <a:cs typeface="Century Gothic"/>
                  <a:sym typeface="Century Gothic"/>
                </a:rPr>
                <a:t> Sector Inmobiliario</a:t>
              </a:r>
            </a:p>
          </p:txBody>
        </p:sp>
      </p:grpSp>
    </p:spTree>
    <p:extLst>
      <p:ext uri="{BB962C8B-B14F-4D97-AF65-F5344CB8AC3E}">
        <p14:creationId xmlns:p14="http://schemas.microsoft.com/office/powerpoint/2010/main" val="1972248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126"/>
                                        </p:tgtEl>
                                        <p:attrNameLst>
                                          <p:attrName>style.visibility</p:attrName>
                                        </p:attrNameLst>
                                      </p:cBhvr>
                                      <p:to>
                                        <p:strVal val="visible"/>
                                      </p:to>
                                    </p:set>
                                    <p:anim calcmode="lin" valueType="num">
                                      <p:cBhvr additive="base">
                                        <p:cTn id="7" dur="500"/>
                                        <p:tgtEl>
                                          <p:spTgt spid="126"/>
                                        </p:tgtEl>
                                        <p:attrNameLst>
                                          <p:attrName>ppt_w</p:attrName>
                                        </p:attrNameLst>
                                      </p:cBhvr>
                                      <p:tavLst>
                                        <p:tav tm="0">
                                          <p:val>
                                            <p:strVal val="0"/>
                                          </p:val>
                                        </p:tav>
                                        <p:tav tm="100000">
                                          <p:val>
                                            <p:strVal val="#ppt_w"/>
                                          </p:val>
                                        </p:tav>
                                      </p:tavLst>
                                    </p:anim>
                                    <p:anim calcmode="lin" valueType="num">
                                      <p:cBhvr additive="base">
                                        <p:cTn id="8" dur="500"/>
                                        <p:tgtEl>
                                          <p:spTgt spid="126"/>
                                        </p:tgtEl>
                                        <p:attrNameLst>
                                          <p:attrName>ppt_h</p:attrName>
                                        </p:attrNameLst>
                                      </p:cBhvr>
                                      <p:tavLst>
                                        <p:tav tm="0">
                                          <p:val>
                                            <p:strVal val="0"/>
                                          </p:val>
                                        </p:tav>
                                        <p:tav tm="100000">
                                          <p:val>
                                            <p:strVal val="#ppt_h"/>
                                          </p:val>
                                        </p:tav>
                                      </p:tavLst>
                                    </p:anim>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127"/>
                                        </p:tgtEl>
                                        <p:attrNameLst>
                                          <p:attrName>style.visibility</p:attrName>
                                        </p:attrNameLst>
                                      </p:cBhvr>
                                      <p:to>
                                        <p:strVal val="visible"/>
                                      </p:to>
                                    </p:set>
                                    <p:animEffect transition="in" filter="fade">
                                      <p:cBhvr>
                                        <p:cTn id="12" dur="1000"/>
                                        <p:tgtEl>
                                          <p:spTgt spid="127"/>
                                        </p:tgtEl>
                                      </p:cBhvr>
                                    </p:animEffect>
                                  </p:childTnLst>
                                </p:cTn>
                              </p:par>
                            </p:childTnLst>
                          </p:cTn>
                        </p:par>
                        <p:par>
                          <p:cTn id="13" fill="hold">
                            <p:stCondLst>
                              <p:cond delay="1500"/>
                            </p:stCondLst>
                            <p:childTnLst>
                              <p:par>
                                <p:cTn id="14" presetID="10" presetClass="entr" presetSubtype="0" fill="hold" nodeType="afterEffect">
                                  <p:stCondLst>
                                    <p:cond delay="0"/>
                                  </p:stCondLst>
                                  <p:childTnLst>
                                    <p:set>
                                      <p:cBhvr>
                                        <p:cTn id="15" dur="1" fill="hold">
                                          <p:stCondLst>
                                            <p:cond delay="0"/>
                                          </p:stCondLst>
                                        </p:cTn>
                                        <p:tgtEl>
                                          <p:spTgt spid="130"/>
                                        </p:tgtEl>
                                        <p:attrNameLst>
                                          <p:attrName>style.visibility</p:attrName>
                                        </p:attrNameLst>
                                      </p:cBhvr>
                                      <p:to>
                                        <p:strVal val="visible"/>
                                      </p:to>
                                    </p:set>
                                    <p:animEffect transition="in" filter="fade">
                                      <p:cBhvr>
                                        <p:cTn id="16" dur="500"/>
                                        <p:tgtEl>
                                          <p:spTgt spid="1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33"/>
        <p:cNvGrpSpPr/>
        <p:nvPr/>
      </p:nvGrpSpPr>
      <p:grpSpPr>
        <a:xfrm>
          <a:off x="0" y="0"/>
          <a:ext cx="0" cy="0"/>
          <a:chOff x="0" y="0"/>
          <a:chExt cx="0" cy="0"/>
        </a:xfrm>
      </p:grpSpPr>
      <p:grpSp>
        <p:nvGrpSpPr>
          <p:cNvPr id="634" name="Google Shape;634;p30"/>
          <p:cNvGrpSpPr/>
          <p:nvPr/>
        </p:nvGrpSpPr>
        <p:grpSpPr>
          <a:xfrm>
            <a:off x="5081706" y="2118068"/>
            <a:ext cx="1892182" cy="4739932"/>
            <a:chOff x="10245962" y="3982224"/>
            <a:chExt cx="3885725" cy="9733776"/>
          </a:xfrm>
        </p:grpSpPr>
        <p:sp>
          <p:nvSpPr>
            <p:cNvPr id="635" name="Google Shape;635;p30"/>
            <p:cNvSpPr/>
            <p:nvPr/>
          </p:nvSpPr>
          <p:spPr>
            <a:xfrm>
              <a:off x="11912623" y="7726307"/>
              <a:ext cx="533521" cy="547683"/>
            </a:xfrm>
            <a:prstGeom prst="rect">
              <a:avLst/>
            </a:prstGeom>
            <a:solidFill>
              <a:srgbClr val="2F3133"/>
            </a:solidFill>
            <a:ln>
              <a:noFill/>
            </a:ln>
          </p:spPr>
          <p:txBody>
            <a:bodyPr spcFirstLastPara="1" wrap="square" lIns="60950" tIns="30475" rIns="60950" bIns="30475" anchor="t" anchorCtr="0">
              <a:noAutofit/>
            </a:bodyPr>
            <a:lstStyle/>
            <a:p>
              <a:pPr marL="0" marR="0" lvl="0" indent="0" algn="l" rtl="0">
                <a:spcBef>
                  <a:spcPts val="0"/>
                </a:spcBef>
                <a:spcAft>
                  <a:spcPts val="0"/>
                </a:spcAft>
                <a:buNone/>
              </a:pPr>
              <a:endParaRPr lang="es-ES_tradnl" sz="1200">
                <a:solidFill>
                  <a:srgbClr val="000000"/>
                </a:solidFill>
                <a:latin typeface="Century Gothic" panose="020B0502020202020204" pitchFamily="34" charset="0"/>
                <a:ea typeface="Century Gothic"/>
                <a:cs typeface="Century Gothic"/>
                <a:sym typeface="Century Gothic"/>
              </a:endParaRPr>
            </a:p>
          </p:txBody>
        </p:sp>
        <p:sp>
          <p:nvSpPr>
            <p:cNvPr id="636" name="Google Shape;636;p30"/>
            <p:cNvSpPr/>
            <p:nvPr/>
          </p:nvSpPr>
          <p:spPr>
            <a:xfrm>
              <a:off x="12172301" y="10294757"/>
              <a:ext cx="1378654" cy="1246453"/>
            </a:xfrm>
            <a:custGeom>
              <a:avLst/>
              <a:gdLst/>
              <a:ahLst/>
              <a:cxnLst/>
              <a:rect l="l" t="t" r="r" b="b"/>
              <a:pathLst>
                <a:path w="287" h="260" extrusionOk="0">
                  <a:moveTo>
                    <a:pt x="287" y="0"/>
                  </a:moveTo>
                  <a:cubicBezTo>
                    <a:pt x="287" y="0"/>
                    <a:pt x="265" y="66"/>
                    <a:pt x="150" y="148"/>
                  </a:cubicBezTo>
                  <a:cubicBezTo>
                    <a:pt x="150" y="260"/>
                    <a:pt x="150" y="260"/>
                    <a:pt x="150" y="260"/>
                  </a:cubicBezTo>
                  <a:cubicBezTo>
                    <a:pt x="0" y="260"/>
                    <a:pt x="0" y="260"/>
                    <a:pt x="0" y="260"/>
                  </a:cubicBezTo>
                  <a:cubicBezTo>
                    <a:pt x="0" y="67"/>
                    <a:pt x="0" y="67"/>
                    <a:pt x="0" y="67"/>
                  </a:cubicBezTo>
                  <a:lnTo>
                    <a:pt x="287" y="0"/>
                  </a:lnTo>
                  <a:close/>
                </a:path>
              </a:pathLst>
            </a:custGeom>
            <a:solidFill>
              <a:srgbClr val="A5A5A5"/>
            </a:solidFill>
            <a:ln>
              <a:noFill/>
            </a:ln>
          </p:spPr>
          <p:txBody>
            <a:bodyPr spcFirstLastPara="1" wrap="square" lIns="60950" tIns="30475" rIns="60950" bIns="30475" anchor="t" anchorCtr="0">
              <a:noAutofit/>
            </a:bodyPr>
            <a:lstStyle/>
            <a:p>
              <a:pPr marL="0" marR="0" lvl="0" indent="0" algn="l" rtl="0">
                <a:spcBef>
                  <a:spcPts val="0"/>
                </a:spcBef>
                <a:spcAft>
                  <a:spcPts val="0"/>
                </a:spcAft>
                <a:buNone/>
              </a:pPr>
              <a:endParaRPr lang="es-ES_tradnl" sz="1200">
                <a:solidFill>
                  <a:srgbClr val="000000"/>
                </a:solidFill>
                <a:latin typeface="Century Gothic" panose="020B0502020202020204" pitchFamily="34" charset="0"/>
                <a:ea typeface="Century Gothic"/>
                <a:cs typeface="Century Gothic"/>
                <a:sym typeface="Century Gothic"/>
              </a:endParaRPr>
            </a:p>
          </p:txBody>
        </p:sp>
        <p:sp>
          <p:nvSpPr>
            <p:cNvPr id="637" name="Google Shape;637;p30"/>
            <p:cNvSpPr/>
            <p:nvPr/>
          </p:nvSpPr>
          <p:spPr>
            <a:xfrm>
              <a:off x="11638780" y="8198449"/>
              <a:ext cx="1100091" cy="2351265"/>
            </a:xfrm>
            <a:prstGeom prst="rect">
              <a:avLst/>
            </a:prstGeom>
            <a:solidFill>
              <a:srgbClr val="3B3838"/>
            </a:solidFill>
            <a:ln>
              <a:noFill/>
            </a:ln>
          </p:spPr>
          <p:txBody>
            <a:bodyPr spcFirstLastPara="1" wrap="square" lIns="60950" tIns="30475" rIns="60950" bIns="30475" anchor="t" anchorCtr="0">
              <a:noAutofit/>
            </a:bodyPr>
            <a:lstStyle/>
            <a:p>
              <a:pPr marL="0" marR="0" lvl="0" indent="0" algn="l" rtl="0">
                <a:spcBef>
                  <a:spcPts val="0"/>
                </a:spcBef>
                <a:spcAft>
                  <a:spcPts val="0"/>
                </a:spcAft>
                <a:buNone/>
              </a:pPr>
              <a:endParaRPr lang="es-ES_tradnl" sz="1200">
                <a:solidFill>
                  <a:srgbClr val="000000"/>
                </a:solidFill>
                <a:latin typeface="Century Gothic" panose="020B0502020202020204" pitchFamily="34" charset="0"/>
                <a:ea typeface="Century Gothic"/>
                <a:cs typeface="Century Gothic"/>
                <a:sym typeface="Century Gothic"/>
              </a:endParaRPr>
            </a:p>
          </p:txBody>
        </p:sp>
        <p:sp>
          <p:nvSpPr>
            <p:cNvPr id="638" name="Google Shape;638;p30"/>
            <p:cNvSpPr/>
            <p:nvPr/>
          </p:nvSpPr>
          <p:spPr>
            <a:xfrm>
              <a:off x="12139251" y="8165398"/>
              <a:ext cx="1473081" cy="977335"/>
            </a:xfrm>
            <a:custGeom>
              <a:avLst/>
              <a:gdLst/>
              <a:ahLst/>
              <a:cxnLst/>
              <a:rect l="l" t="t" r="r" b="b"/>
              <a:pathLst>
                <a:path w="307" h="203" extrusionOk="0">
                  <a:moveTo>
                    <a:pt x="81" y="193"/>
                  </a:moveTo>
                  <a:cubicBezTo>
                    <a:pt x="265" y="113"/>
                    <a:pt x="265" y="113"/>
                    <a:pt x="265" y="113"/>
                  </a:cubicBezTo>
                  <a:cubicBezTo>
                    <a:pt x="293" y="103"/>
                    <a:pt x="307" y="72"/>
                    <a:pt x="297" y="43"/>
                  </a:cubicBezTo>
                  <a:cubicBezTo>
                    <a:pt x="286" y="15"/>
                    <a:pt x="255" y="0"/>
                    <a:pt x="226" y="11"/>
                  </a:cubicBezTo>
                  <a:cubicBezTo>
                    <a:pt x="43" y="91"/>
                    <a:pt x="43" y="91"/>
                    <a:pt x="43" y="91"/>
                  </a:cubicBezTo>
                  <a:cubicBezTo>
                    <a:pt x="15" y="101"/>
                    <a:pt x="0" y="132"/>
                    <a:pt x="11" y="161"/>
                  </a:cubicBezTo>
                  <a:cubicBezTo>
                    <a:pt x="21" y="189"/>
                    <a:pt x="53" y="203"/>
                    <a:pt x="81" y="193"/>
                  </a:cubicBezTo>
                  <a:close/>
                </a:path>
              </a:pathLst>
            </a:custGeom>
            <a:solidFill>
              <a:srgbClr val="A5A5A5"/>
            </a:solidFill>
            <a:ln>
              <a:noFill/>
            </a:ln>
          </p:spPr>
          <p:txBody>
            <a:bodyPr spcFirstLastPara="1" wrap="square" lIns="60950" tIns="30475" rIns="60950" bIns="30475" anchor="t" anchorCtr="0">
              <a:noAutofit/>
            </a:bodyPr>
            <a:lstStyle/>
            <a:p>
              <a:pPr marL="0" marR="0" lvl="0" indent="0" algn="l" rtl="0">
                <a:spcBef>
                  <a:spcPts val="0"/>
                </a:spcBef>
                <a:spcAft>
                  <a:spcPts val="0"/>
                </a:spcAft>
                <a:buNone/>
              </a:pPr>
              <a:endParaRPr lang="es-ES_tradnl" sz="1200">
                <a:solidFill>
                  <a:srgbClr val="000000"/>
                </a:solidFill>
                <a:latin typeface="Century Gothic" panose="020B0502020202020204" pitchFamily="34" charset="0"/>
                <a:ea typeface="Century Gothic"/>
                <a:cs typeface="Century Gothic"/>
                <a:sym typeface="Century Gothic"/>
              </a:endParaRPr>
            </a:p>
          </p:txBody>
        </p:sp>
        <p:sp>
          <p:nvSpPr>
            <p:cNvPr id="639" name="Google Shape;639;p30"/>
            <p:cNvSpPr/>
            <p:nvPr/>
          </p:nvSpPr>
          <p:spPr>
            <a:xfrm>
              <a:off x="12172301" y="8727248"/>
              <a:ext cx="1491968" cy="2105750"/>
            </a:xfrm>
            <a:custGeom>
              <a:avLst/>
              <a:gdLst/>
              <a:ahLst/>
              <a:cxnLst/>
              <a:rect l="l" t="t" r="r" b="b"/>
              <a:pathLst>
                <a:path w="311" h="439" extrusionOk="0">
                  <a:moveTo>
                    <a:pt x="230" y="245"/>
                  </a:moveTo>
                  <a:cubicBezTo>
                    <a:pt x="268" y="229"/>
                    <a:pt x="268" y="229"/>
                    <a:pt x="268" y="229"/>
                  </a:cubicBezTo>
                  <a:cubicBezTo>
                    <a:pt x="296" y="219"/>
                    <a:pt x="311" y="187"/>
                    <a:pt x="300" y="159"/>
                  </a:cubicBezTo>
                  <a:cubicBezTo>
                    <a:pt x="291" y="133"/>
                    <a:pt x="263" y="119"/>
                    <a:pt x="237" y="125"/>
                  </a:cubicBezTo>
                  <a:cubicBezTo>
                    <a:pt x="265" y="113"/>
                    <a:pt x="265" y="113"/>
                    <a:pt x="265" y="113"/>
                  </a:cubicBezTo>
                  <a:cubicBezTo>
                    <a:pt x="293" y="102"/>
                    <a:pt x="307" y="71"/>
                    <a:pt x="297" y="42"/>
                  </a:cubicBezTo>
                  <a:cubicBezTo>
                    <a:pt x="286" y="14"/>
                    <a:pt x="255" y="0"/>
                    <a:pt x="227" y="10"/>
                  </a:cubicBezTo>
                  <a:cubicBezTo>
                    <a:pt x="43" y="90"/>
                    <a:pt x="43" y="90"/>
                    <a:pt x="43" y="90"/>
                  </a:cubicBezTo>
                  <a:cubicBezTo>
                    <a:pt x="14" y="100"/>
                    <a:pt x="0" y="132"/>
                    <a:pt x="11" y="160"/>
                  </a:cubicBezTo>
                  <a:cubicBezTo>
                    <a:pt x="21" y="186"/>
                    <a:pt x="48" y="200"/>
                    <a:pt x="74" y="194"/>
                  </a:cubicBezTo>
                  <a:cubicBezTo>
                    <a:pt x="46" y="206"/>
                    <a:pt x="46" y="206"/>
                    <a:pt x="46" y="206"/>
                  </a:cubicBezTo>
                  <a:cubicBezTo>
                    <a:pt x="18" y="217"/>
                    <a:pt x="4" y="248"/>
                    <a:pt x="14" y="276"/>
                  </a:cubicBezTo>
                  <a:cubicBezTo>
                    <a:pt x="25" y="304"/>
                    <a:pt x="55" y="319"/>
                    <a:pt x="83" y="309"/>
                  </a:cubicBezTo>
                  <a:cubicBezTo>
                    <a:pt x="43" y="326"/>
                    <a:pt x="43" y="326"/>
                    <a:pt x="43" y="326"/>
                  </a:cubicBezTo>
                  <a:cubicBezTo>
                    <a:pt x="14" y="337"/>
                    <a:pt x="0" y="368"/>
                    <a:pt x="11" y="396"/>
                  </a:cubicBezTo>
                  <a:cubicBezTo>
                    <a:pt x="21" y="425"/>
                    <a:pt x="53" y="439"/>
                    <a:pt x="81" y="428"/>
                  </a:cubicBezTo>
                  <a:cubicBezTo>
                    <a:pt x="265" y="349"/>
                    <a:pt x="265" y="349"/>
                    <a:pt x="265" y="349"/>
                  </a:cubicBezTo>
                  <a:cubicBezTo>
                    <a:pt x="293" y="339"/>
                    <a:pt x="307" y="307"/>
                    <a:pt x="297" y="279"/>
                  </a:cubicBezTo>
                  <a:cubicBezTo>
                    <a:pt x="287" y="252"/>
                    <a:pt x="257" y="237"/>
                    <a:pt x="230" y="245"/>
                  </a:cubicBezTo>
                  <a:close/>
                </a:path>
              </a:pathLst>
            </a:custGeom>
            <a:solidFill>
              <a:srgbClr val="A5A5A5"/>
            </a:solidFill>
            <a:ln>
              <a:noFill/>
            </a:ln>
          </p:spPr>
          <p:txBody>
            <a:bodyPr spcFirstLastPara="1" wrap="square" lIns="60950" tIns="30475" rIns="60950" bIns="30475" anchor="t" anchorCtr="0">
              <a:noAutofit/>
            </a:bodyPr>
            <a:lstStyle/>
            <a:p>
              <a:pPr marL="0" marR="0" lvl="0" indent="0" algn="l" rtl="0">
                <a:spcBef>
                  <a:spcPts val="0"/>
                </a:spcBef>
                <a:spcAft>
                  <a:spcPts val="0"/>
                </a:spcAft>
                <a:buNone/>
              </a:pPr>
              <a:endParaRPr lang="es-ES_tradnl" sz="1200">
                <a:solidFill>
                  <a:srgbClr val="000000"/>
                </a:solidFill>
                <a:latin typeface="Century Gothic" panose="020B0502020202020204" pitchFamily="34" charset="0"/>
                <a:ea typeface="Century Gothic"/>
                <a:cs typeface="Century Gothic"/>
                <a:sym typeface="Century Gothic"/>
              </a:endParaRPr>
            </a:p>
          </p:txBody>
        </p:sp>
        <p:sp>
          <p:nvSpPr>
            <p:cNvPr id="640" name="Google Shape;640;p30"/>
            <p:cNvSpPr/>
            <p:nvPr/>
          </p:nvSpPr>
          <p:spPr>
            <a:xfrm>
              <a:off x="10245962" y="3982224"/>
              <a:ext cx="3885725" cy="3871561"/>
            </a:xfrm>
            <a:custGeom>
              <a:avLst/>
              <a:gdLst/>
              <a:ahLst/>
              <a:cxnLst/>
              <a:rect l="l" t="t" r="r" b="b"/>
              <a:pathLst>
                <a:path w="809" h="808" extrusionOk="0">
                  <a:moveTo>
                    <a:pt x="404" y="60"/>
                  </a:moveTo>
                  <a:cubicBezTo>
                    <a:pt x="215" y="60"/>
                    <a:pt x="60" y="214"/>
                    <a:pt x="60" y="404"/>
                  </a:cubicBezTo>
                  <a:cubicBezTo>
                    <a:pt x="60" y="593"/>
                    <a:pt x="215" y="748"/>
                    <a:pt x="404" y="748"/>
                  </a:cubicBezTo>
                  <a:cubicBezTo>
                    <a:pt x="594" y="748"/>
                    <a:pt x="748" y="593"/>
                    <a:pt x="748" y="404"/>
                  </a:cubicBezTo>
                  <a:cubicBezTo>
                    <a:pt x="748" y="214"/>
                    <a:pt x="594" y="60"/>
                    <a:pt x="404" y="60"/>
                  </a:cubicBezTo>
                  <a:close/>
                  <a:moveTo>
                    <a:pt x="404" y="808"/>
                  </a:moveTo>
                  <a:cubicBezTo>
                    <a:pt x="181" y="808"/>
                    <a:pt x="0" y="627"/>
                    <a:pt x="0" y="404"/>
                  </a:cubicBezTo>
                  <a:cubicBezTo>
                    <a:pt x="0" y="181"/>
                    <a:pt x="181" y="0"/>
                    <a:pt x="404" y="0"/>
                  </a:cubicBezTo>
                  <a:cubicBezTo>
                    <a:pt x="627" y="0"/>
                    <a:pt x="809" y="181"/>
                    <a:pt x="809" y="404"/>
                  </a:cubicBezTo>
                  <a:cubicBezTo>
                    <a:pt x="809" y="627"/>
                    <a:pt x="627" y="808"/>
                    <a:pt x="404" y="808"/>
                  </a:cubicBezTo>
                  <a:close/>
                </a:path>
              </a:pathLst>
            </a:custGeom>
            <a:solidFill>
              <a:srgbClr val="767171"/>
            </a:solidFill>
            <a:ln>
              <a:noFill/>
            </a:ln>
          </p:spPr>
          <p:txBody>
            <a:bodyPr spcFirstLastPara="1" wrap="square" lIns="60950" tIns="30475" rIns="60950" bIns="30475" anchor="t" anchorCtr="0">
              <a:noAutofit/>
            </a:bodyPr>
            <a:lstStyle/>
            <a:p>
              <a:pPr marL="0" marR="0" lvl="0" indent="0" algn="l" rtl="0">
                <a:spcBef>
                  <a:spcPts val="0"/>
                </a:spcBef>
                <a:spcAft>
                  <a:spcPts val="0"/>
                </a:spcAft>
                <a:buNone/>
              </a:pPr>
              <a:endParaRPr lang="es-ES_tradnl" sz="1200">
                <a:solidFill>
                  <a:srgbClr val="000000"/>
                </a:solidFill>
                <a:latin typeface="Century Gothic" panose="020B0502020202020204" pitchFamily="34" charset="0"/>
                <a:ea typeface="Century Gothic"/>
                <a:cs typeface="Century Gothic"/>
                <a:sym typeface="Century Gothic"/>
              </a:endParaRPr>
            </a:p>
          </p:txBody>
        </p:sp>
        <p:sp>
          <p:nvSpPr>
            <p:cNvPr id="641" name="Google Shape;641;p30"/>
            <p:cNvSpPr/>
            <p:nvPr/>
          </p:nvSpPr>
          <p:spPr>
            <a:xfrm>
              <a:off x="10977783" y="8755576"/>
              <a:ext cx="1935779" cy="2785634"/>
            </a:xfrm>
            <a:custGeom>
              <a:avLst/>
              <a:gdLst/>
              <a:ahLst/>
              <a:cxnLst/>
              <a:rect l="l" t="t" r="r" b="b"/>
              <a:pathLst>
                <a:path w="403" h="581" extrusionOk="0">
                  <a:moveTo>
                    <a:pt x="364" y="50"/>
                  </a:moveTo>
                  <a:cubicBezTo>
                    <a:pt x="268" y="7"/>
                    <a:pt x="268" y="7"/>
                    <a:pt x="268" y="7"/>
                  </a:cubicBezTo>
                  <a:cubicBezTo>
                    <a:pt x="254" y="0"/>
                    <a:pt x="213" y="4"/>
                    <a:pt x="206" y="4"/>
                  </a:cubicBezTo>
                  <a:cubicBezTo>
                    <a:pt x="105" y="4"/>
                    <a:pt x="105" y="4"/>
                    <a:pt x="105" y="4"/>
                  </a:cubicBezTo>
                  <a:cubicBezTo>
                    <a:pt x="63" y="4"/>
                    <a:pt x="63" y="4"/>
                    <a:pt x="63" y="4"/>
                  </a:cubicBezTo>
                  <a:cubicBezTo>
                    <a:pt x="31" y="4"/>
                    <a:pt x="0" y="27"/>
                    <a:pt x="0" y="60"/>
                  </a:cubicBezTo>
                  <a:cubicBezTo>
                    <a:pt x="0" y="103"/>
                    <a:pt x="0" y="103"/>
                    <a:pt x="0" y="103"/>
                  </a:cubicBezTo>
                  <a:cubicBezTo>
                    <a:pt x="0" y="405"/>
                    <a:pt x="0" y="405"/>
                    <a:pt x="0" y="405"/>
                  </a:cubicBezTo>
                  <a:cubicBezTo>
                    <a:pt x="0" y="459"/>
                    <a:pt x="42" y="503"/>
                    <a:pt x="93" y="508"/>
                  </a:cubicBezTo>
                  <a:cubicBezTo>
                    <a:pt x="93" y="581"/>
                    <a:pt x="93" y="581"/>
                    <a:pt x="93" y="581"/>
                  </a:cubicBezTo>
                  <a:cubicBezTo>
                    <a:pt x="258" y="581"/>
                    <a:pt x="258" y="581"/>
                    <a:pt x="258" y="581"/>
                  </a:cubicBezTo>
                  <a:cubicBezTo>
                    <a:pt x="258" y="448"/>
                    <a:pt x="258" y="448"/>
                    <a:pt x="258" y="448"/>
                  </a:cubicBezTo>
                  <a:cubicBezTo>
                    <a:pt x="258" y="415"/>
                    <a:pt x="258" y="415"/>
                    <a:pt x="258" y="415"/>
                  </a:cubicBezTo>
                  <a:cubicBezTo>
                    <a:pt x="258" y="228"/>
                    <a:pt x="141" y="111"/>
                    <a:pt x="141" y="111"/>
                  </a:cubicBezTo>
                  <a:cubicBezTo>
                    <a:pt x="141" y="111"/>
                    <a:pt x="213" y="111"/>
                    <a:pt x="237" y="113"/>
                  </a:cubicBezTo>
                  <a:cubicBezTo>
                    <a:pt x="261" y="116"/>
                    <a:pt x="319" y="149"/>
                    <a:pt x="319" y="149"/>
                  </a:cubicBezTo>
                  <a:cubicBezTo>
                    <a:pt x="346" y="162"/>
                    <a:pt x="379" y="150"/>
                    <a:pt x="391" y="122"/>
                  </a:cubicBezTo>
                  <a:cubicBezTo>
                    <a:pt x="403" y="95"/>
                    <a:pt x="392" y="62"/>
                    <a:pt x="364" y="50"/>
                  </a:cubicBezTo>
                  <a:close/>
                </a:path>
              </a:pathLst>
            </a:custGeom>
            <a:solidFill>
              <a:srgbClr val="A5A5A5"/>
            </a:solidFill>
            <a:ln>
              <a:noFill/>
            </a:ln>
          </p:spPr>
          <p:txBody>
            <a:bodyPr spcFirstLastPara="1" wrap="square" lIns="60950" tIns="30475" rIns="60950" bIns="30475" anchor="t" anchorCtr="0">
              <a:noAutofit/>
            </a:bodyPr>
            <a:lstStyle/>
            <a:p>
              <a:pPr marL="0" marR="0" lvl="0" indent="0" algn="l" rtl="0">
                <a:spcBef>
                  <a:spcPts val="0"/>
                </a:spcBef>
                <a:spcAft>
                  <a:spcPts val="0"/>
                </a:spcAft>
                <a:buNone/>
              </a:pPr>
              <a:endParaRPr lang="es-ES_tradnl" sz="1200">
                <a:solidFill>
                  <a:srgbClr val="000000"/>
                </a:solidFill>
                <a:latin typeface="Century Gothic" panose="020B0502020202020204" pitchFamily="34" charset="0"/>
                <a:ea typeface="Century Gothic"/>
                <a:cs typeface="Century Gothic"/>
                <a:sym typeface="Century Gothic"/>
              </a:endParaRPr>
            </a:p>
          </p:txBody>
        </p:sp>
        <p:sp>
          <p:nvSpPr>
            <p:cNvPr id="642" name="Google Shape;642;p30"/>
            <p:cNvSpPr/>
            <p:nvPr/>
          </p:nvSpPr>
          <p:spPr>
            <a:xfrm>
              <a:off x="11308283" y="11498718"/>
              <a:ext cx="1742204" cy="2217282"/>
            </a:xfrm>
            <a:prstGeom prst="rect">
              <a:avLst/>
            </a:prstGeom>
            <a:solidFill>
              <a:srgbClr val="767171"/>
            </a:solidFill>
            <a:ln>
              <a:noFill/>
            </a:ln>
          </p:spPr>
          <p:txBody>
            <a:bodyPr spcFirstLastPara="1" wrap="square" lIns="60950" tIns="30475" rIns="60950" bIns="30475" anchor="t" anchorCtr="0">
              <a:noAutofit/>
            </a:bodyPr>
            <a:lstStyle/>
            <a:p>
              <a:pPr marL="0" marR="0" lvl="0" indent="0" algn="l" rtl="0">
                <a:spcBef>
                  <a:spcPts val="0"/>
                </a:spcBef>
                <a:spcAft>
                  <a:spcPts val="0"/>
                </a:spcAft>
                <a:buNone/>
              </a:pPr>
              <a:endParaRPr lang="es-ES_tradnl" sz="1200">
                <a:solidFill>
                  <a:srgbClr val="000000"/>
                </a:solidFill>
                <a:latin typeface="Century Gothic" panose="020B0502020202020204" pitchFamily="34" charset="0"/>
                <a:ea typeface="Century Gothic"/>
                <a:cs typeface="Century Gothic"/>
                <a:sym typeface="Century Gothic"/>
              </a:endParaRPr>
            </a:p>
          </p:txBody>
        </p:sp>
        <p:sp>
          <p:nvSpPr>
            <p:cNvPr id="643" name="Google Shape;643;p30"/>
            <p:cNvSpPr/>
            <p:nvPr/>
          </p:nvSpPr>
          <p:spPr>
            <a:xfrm>
              <a:off x="12214792" y="11498718"/>
              <a:ext cx="835693" cy="2217282"/>
            </a:xfrm>
            <a:prstGeom prst="rect">
              <a:avLst/>
            </a:prstGeom>
            <a:solidFill>
              <a:srgbClr val="767171"/>
            </a:solidFill>
            <a:ln>
              <a:noFill/>
            </a:ln>
          </p:spPr>
          <p:txBody>
            <a:bodyPr spcFirstLastPara="1" wrap="square" lIns="60950" tIns="30475" rIns="60950" bIns="30475" anchor="t" anchorCtr="0">
              <a:noAutofit/>
            </a:bodyPr>
            <a:lstStyle/>
            <a:p>
              <a:pPr marL="0" marR="0" lvl="0" indent="0" algn="l" rtl="0">
                <a:spcBef>
                  <a:spcPts val="0"/>
                </a:spcBef>
                <a:spcAft>
                  <a:spcPts val="0"/>
                </a:spcAft>
                <a:buNone/>
              </a:pPr>
              <a:endParaRPr lang="es-ES_tradnl" sz="1200">
                <a:solidFill>
                  <a:srgbClr val="000000"/>
                </a:solidFill>
                <a:latin typeface="Century Gothic" panose="020B0502020202020204" pitchFamily="34" charset="0"/>
                <a:ea typeface="Century Gothic"/>
                <a:cs typeface="Century Gothic"/>
                <a:sym typeface="Century Gothic"/>
              </a:endParaRPr>
            </a:p>
          </p:txBody>
        </p:sp>
      </p:grpSp>
      <p:sp>
        <p:nvSpPr>
          <p:cNvPr id="644" name="Google Shape;644;p30"/>
          <p:cNvSpPr/>
          <p:nvPr/>
        </p:nvSpPr>
        <p:spPr>
          <a:xfrm rot="-1319762">
            <a:off x="424288" y="2242141"/>
            <a:ext cx="376155" cy="384005"/>
          </a:xfrm>
          <a:custGeom>
            <a:avLst/>
            <a:gdLst/>
            <a:ahLst/>
            <a:cxnLst/>
            <a:rect l="l" t="t" r="r" b="b"/>
            <a:pathLst>
              <a:path w="210312" h="214701" extrusionOk="0">
                <a:moveTo>
                  <a:pt x="189053" y="194356"/>
                </a:moveTo>
                <a:cubicBezTo>
                  <a:pt x="189967" y="194204"/>
                  <a:pt x="190767" y="194394"/>
                  <a:pt x="191453" y="194928"/>
                </a:cubicBezTo>
                <a:cubicBezTo>
                  <a:pt x="192139" y="195461"/>
                  <a:pt x="192558" y="196185"/>
                  <a:pt x="192710" y="197099"/>
                </a:cubicBezTo>
                <a:cubicBezTo>
                  <a:pt x="192863" y="198014"/>
                  <a:pt x="192672" y="198814"/>
                  <a:pt x="192139" y="199500"/>
                </a:cubicBezTo>
                <a:cubicBezTo>
                  <a:pt x="191605" y="200185"/>
                  <a:pt x="190881" y="200604"/>
                  <a:pt x="189967" y="200757"/>
                </a:cubicBezTo>
                <a:cubicBezTo>
                  <a:pt x="179147" y="202281"/>
                  <a:pt x="167107" y="203386"/>
                  <a:pt x="153848" y="204072"/>
                </a:cubicBezTo>
                <a:cubicBezTo>
                  <a:pt x="140589" y="204757"/>
                  <a:pt x="129274" y="205100"/>
                  <a:pt x="119901" y="205100"/>
                </a:cubicBezTo>
                <a:cubicBezTo>
                  <a:pt x="110529" y="205100"/>
                  <a:pt x="97956" y="204986"/>
                  <a:pt x="82182" y="204757"/>
                </a:cubicBezTo>
                <a:cubicBezTo>
                  <a:pt x="66409" y="204529"/>
                  <a:pt x="55017" y="204414"/>
                  <a:pt x="48006" y="204414"/>
                </a:cubicBezTo>
                <a:cubicBezTo>
                  <a:pt x="45873" y="204414"/>
                  <a:pt x="44806" y="203348"/>
                  <a:pt x="44806" y="201214"/>
                </a:cubicBezTo>
                <a:cubicBezTo>
                  <a:pt x="44806" y="199080"/>
                  <a:pt x="45873" y="198014"/>
                  <a:pt x="48006" y="198014"/>
                </a:cubicBezTo>
                <a:cubicBezTo>
                  <a:pt x="55169" y="198014"/>
                  <a:pt x="66599" y="198128"/>
                  <a:pt x="82296" y="198357"/>
                </a:cubicBezTo>
                <a:cubicBezTo>
                  <a:pt x="97994" y="198585"/>
                  <a:pt x="110490" y="198699"/>
                  <a:pt x="119787" y="198699"/>
                </a:cubicBezTo>
                <a:cubicBezTo>
                  <a:pt x="129083" y="198699"/>
                  <a:pt x="140285" y="198357"/>
                  <a:pt x="153391" y="197671"/>
                </a:cubicBezTo>
                <a:cubicBezTo>
                  <a:pt x="166497" y="196985"/>
                  <a:pt x="178385" y="195880"/>
                  <a:pt x="189053" y="194356"/>
                </a:cubicBezTo>
                <a:close/>
                <a:moveTo>
                  <a:pt x="114072" y="161895"/>
                </a:moveTo>
                <a:lnTo>
                  <a:pt x="113386" y="162123"/>
                </a:lnTo>
                <a:lnTo>
                  <a:pt x="114529" y="162352"/>
                </a:lnTo>
                <a:close/>
                <a:moveTo>
                  <a:pt x="141047" y="141092"/>
                </a:moveTo>
                <a:lnTo>
                  <a:pt x="141047" y="141321"/>
                </a:lnTo>
                <a:lnTo>
                  <a:pt x="141047" y="141549"/>
                </a:lnTo>
                <a:lnTo>
                  <a:pt x="141961" y="141092"/>
                </a:lnTo>
                <a:close/>
                <a:moveTo>
                  <a:pt x="66980" y="136520"/>
                </a:moveTo>
                <a:cubicBezTo>
                  <a:pt x="66066" y="139111"/>
                  <a:pt x="65075" y="141473"/>
                  <a:pt x="64008" y="143607"/>
                </a:cubicBezTo>
                <a:cubicBezTo>
                  <a:pt x="60656" y="151074"/>
                  <a:pt x="57684" y="156180"/>
                  <a:pt x="55093" y="158923"/>
                </a:cubicBezTo>
                <a:cubicBezTo>
                  <a:pt x="55245" y="159380"/>
                  <a:pt x="55322" y="159837"/>
                  <a:pt x="55322" y="160295"/>
                </a:cubicBezTo>
                <a:cubicBezTo>
                  <a:pt x="67666" y="160142"/>
                  <a:pt x="76886" y="160218"/>
                  <a:pt x="82982" y="160523"/>
                </a:cubicBezTo>
                <a:cubicBezTo>
                  <a:pt x="87097" y="160676"/>
                  <a:pt x="92583" y="160980"/>
                  <a:pt x="99441" y="161438"/>
                </a:cubicBezTo>
                <a:lnTo>
                  <a:pt x="99441" y="161209"/>
                </a:lnTo>
                <a:cubicBezTo>
                  <a:pt x="103251" y="156637"/>
                  <a:pt x="107366" y="148712"/>
                  <a:pt x="111786" y="137435"/>
                </a:cubicBezTo>
                <a:lnTo>
                  <a:pt x="111100" y="137435"/>
                </a:lnTo>
                <a:cubicBezTo>
                  <a:pt x="88240" y="136825"/>
                  <a:pt x="75362" y="136520"/>
                  <a:pt x="72467" y="136520"/>
                </a:cubicBezTo>
                <a:close/>
                <a:moveTo>
                  <a:pt x="28118" y="133777"/>
                </a:moveTo>
                <a:cubicBezTo>
                  <a:pt x="24308" y="141397"/>
                  <a:pt x="19660" y="149779"/>
                  <a:pt x="14174" y="158923"/>
                </a:cubicBezTo>
                <a:cubicBezTo>
                  <a:pt x="22556" y="160142"/>
                  <a:pt x="33528" y="160676"/>
                  <a:pt x="47092" y="160523"/>
                </a:cubicBezTo>
                <a:lnTo>
                  <a:pt x="47321" y="160523"/>
                </a:lnTo>
                <a:lnTo>
                  <a:pt x="49835" y="157780"/>
                </a:lnTo>
                <a:cubicBezTo>
                  <a:pt x="49378" y="156561"/>
                  <a:pt x="49607" y="155570"/>
                  <a:pt x="50521" y="154808"/>
                </a:cubicBezTo>
                <a:cubicBezTo>
                  <a:pt x="52502" y="152522"/>
                  <a:pt x="55093" y="147874"/>
                  <a:pt x="58293" y="140864"/>
                </a:cubicBezTo>
                <a:lnTo>
                  <a:pt x="60122" y="136749"/>
                </a:lnTo>
                <a:cubicBezTo>
                  <a:pt x="55855" y="136901"/>
                  <a:pt x="52350" y="136977"/>
                  <a:pt x="49607" y="136977"/>
                </a:cubicBezTo>
                <a:cubicBezTo>
                  <a:pt x="40615" y="136825"/>
                  <a:pt x="33452" y="135758"/>
                  <a:pt x="28118" y="133777"/>
                </a:cubicBezTo>
                <a:close/>
                <a:moveTo>
                  <a:pt x="69723" y="129662"/>
                </a:moveTo>
                <a:lnTo>
                  <a:pt x="69495" y="130119"/>
                </a:lnTo>
                <a:lnTo>
                  <a:pt x="69952" y="130119"/>
                </a:lnTo>
                <a:cubicBezTo>
                  <a:pt x="69952" y="129967"/>
                  <a:pt x="69876" y="129815"/>
                  <a:pt x="69723" y="129662"/>
                </a:cubicBezTo>
                <a:close/>
                <a:moveTo>
                  <a:pt x="75667" y="112289"/>
                </a:moveTo>
                <a:lnTo>
                  <a:pt x="75438" y="113432"/>
                </a:lnTo>
                <a:lnTo>
                  <a:pt x="76353" y="112746"/>
                </a:lnTo>
                <a:cubicBezTo>
                  <a:pt x="76048" y="112593"/>
                  <a:pt x="75819" y="112441"/>
                  <a:pt x="75667" y="112289"/>
                </a:cubicBezTo>
                <a:close/>
                <a:moveTo>
                  <a:pt x="39320" y="106802"/>
                </a:moveTo>
                <a:cubicBezTo>
                  <a:pt x="37034" y="113660"/>
                  <a:pt x="34214" y="120747"/>
                  <a:pt x="30861" y="128062"/>
                </a:cubicBezTo>
                <a:cubicBezTo>
                  <a:pt x="35433" y="129586"/>
                  <a:pt x="41682" y="130424"/>
                  <a:pt x="49607" y="130577"/>
                </a:cubicBezTo>
                <a:cubicBezTo>
                  <a:pt x="52655" y="130577"/>
                  <a:pt x="56998" y="130500"/>
                  <a:pt x="62637" y="130348"/>
                </a:cubicBezTo>
                <a:lnTo>
                  <a:pt x="64237" y="126005"/>
                </a:lnTo>
                <a:cubicBezTo>
                  <a:pt x="64085" y="125090"/>
                  <a:pt x="64313" y="124252"/>
                  <a:pt x="64923" y="123490"/>
                </a:cubicBezTo>
                <a:lnTo>
                  <a:pt x="65380" y="123033"/>
                </a:lnTo>
                <a:lnTo>
                  <a:pt x="67209" y="118004"/>
                </a:lnTo>
                <a:lnTo>
                  <a:pt x="70409" y="108174"/>
                </a:lnTo>
                <a:cubicBezTo>
                  <a:pt x="68428" y="108174"/>
                  <a:pt x="66142" y="108098"/>
                  <a:pt x="63551" y="107945"/>
                </a:cubicBezTo>
                <a:cubicBezTo>
                  <a:pt x="60960" y="107793"/>
                  <a:pt x="58446" y="107793"/>
                  <a:pt x="56007" y="107945"/>
                </a:cubicBezTo>
                <a:cubicBezTo>
                  <a:pt x="53569" y="108098"/>
                  <a:pt x="50750" y="108098"/>
                  <a:pt x="47549" y="107945"/>
                </a:cubicBezTo>
                <a:cubicBezTo>
                  <a:pt x="44349" y="107793"/>
                  <a:pt x="41606" y="107412"/>
                  <a:pt x="39320" y="106802"/>
                </a:cubicBezTo>
                <a:close/>
                <a:moveTo>
                  <a:pt x="176937" y="105888"/>
                </a:moveTo>
                <a:cubicBezTo>
                  <a:pt x="167031" y="105888"/>
                  <a:pt x="150800" y="106345"/>
                  <a:pt x="128245" y="107259"/>
                </a:cubicBezTo>
                <a:cubicBezTo>
                  <a:pt x="126569" y="113355"/>
                  <a:pt x="124816" y="119147"/>
                  <a:pt x="122987" y="124633"/>
                </a:cubicBezTo>
                <a:lnTo>
                  <a:pt x="120701" y="131262"/>
                </a:lnTo>
                <a:cubicBezTo>
                  <a:pt x="131826" y="131415"/>
                  <a:pt x="141504" y="131186"/>
                  <a:pt x="149733" y="130577"/>
                </a:cubicBezTo>
                <a:cubicBezTo>
                  <a:pt x="150953" y="130424"/>
                  <a:pt x="153924" y="130119"/>
                  <a:pt x="158649" y="129662"/>
                </a:cubicBezTo>
                <a:cubicBezTo>
                  <a:pt x="162459" y="129205"/>
                  <a:pt x="165583" y="128976"/>
                  <a:pt x="168021" y="128976"/>
                </a:cubicBezTo>
                <a:lnTo>
                  <a:pt x="168707" y="128976"/>
                </a:lnTo>
                <a:cubicBezTo>
                  <a:pt x="172060" y="121052"/>
                  <a:pt x="174879" y="113355"/>
                  <a:pt x="177165" y="105888"/>
                </a:cubicBezTo>
                <a:close/>
                <a:moveTo>
                  <a:pt x="42977" y="94458"/>
                </a:moveTo>
                <a:lnTo>
                  <a:pt x="42520" y="95829"/>
                </a:lnTo>
                <a:lnTo>
                  <a:pt x="42977" y="95601"/>
                </a:lnTo>
                <a:close/>
                <a:moveTo>
                  <a:pt x="82296" y="80970"/>
                </a:moveTo>
                <a:cubicBezTo>
                  <a:pt x="82449" y="84476"/>
                  <a:pt x="81763" y="89505"/>
                  <a:pt x="80239" y="96058"/>
                </a:cubicBezTo>
                <a:cubicBezTo>
                  <a:pt x="79782" y="97887"/>
                  <a:pt x="79248" y="99868"/>
                  <a:pt x="78639" y="102002"/>
                </a:cubicBezTo>
                <a:cubicBezTo>
                  <a:pt x="89459" y="102154"/>
                  <a:pt x="103328" y="101925"/>
                  <a:pt x="120244" y="101316"/>
                </a:cubicBezTo>
                <a:lnTo>
                  <a:pt x="123216" y="101087"/>
                </a:lnTo>
                <a:cubicBezTo>
                  <a:pt x="125197" y="93772"/>
                  <a:pt x="126721" y="87295"/>
                  <a:pt x="127788" y="81656"/>
                </a:cubicBezTo>
                <a:cubicBezTo>
                  <a:pt x="112243" y="81809"/>
                  <a:pt x="97079" y="81580"/>
                  <a:pt x="82296" y="80970"/>
                </a:cubicBezTo>
                <a:close/>
                <a:moveTo>
                  <a:pt x="45720" y="80056"/>
                </a:moveTo>
                <a:lnTo>
                  <a:pt x="45492" y="80742"/>
                </a:lnTo>
                <a:cubicBezTo>
                  <a:pt x="45644" y="80589"/>
                  <a:pt x="45873" y="80437"/>
                  <a:pt x="46178" y="80285"/>
                </a:cubicBezTo>
                <a:close/>
                <a:moveTo>
                  <a:pt x="183338" y="78913"/>
                </a:moveTo>
                <a:cubicBezTo>
                  <a:pt x="182728" y="79523"/>
                  <a:pt x="182042" y="79827"/>
                  <a:pt x="181280" y="79827"/>
                </a:cubicBezTo>
                <a:cubicBezTo>
                  <a:pt x="165278" y="80894"/>
                  <a:pt x="149581" y="81504"/>
                  <a:pt x="134189" y="81656"/>
                </a:cubicBezTo>
                <a:cubicBezTo>
                  <a:pt x="133274" y="87143"/>
                  <a:pt x="131826" y="93543"/>
                  <a:pt x="129845" y="100859"/>
                </a:cubicBezTo>
                <a:cubicBezTo>
                  <a:pt x="151181" y="99944"/>
                  <a:pt x="166878" y="99487"/>
                  <a:pt x="176937" y="99487"/>
                </a:cubicBezTo>
                <a:cubicBezTo>
                  <a:pt x="177699" y="99487"/>
                  <a:pt x="178308" y="99716"/>
                  <a:pt x="178766" y="100173"/>
                </a:cubicBezTo>
                <a:cubicBezTo>
                  <a:pt x="180747" y="93010"/>
                  <a:pt x="182271" y="85923"/>
                  <a:pt x="183338" y="78913"/>
                </a:cubicBezTo>
                <a:close/>
                <a:moveTo>
                  <a:pt x="156363" y="46680"/>
                </a:moveTo>
                <a:lnTo>
                  <a:pt x="156363" y="48966"/>
                </a:lnTo>
                <a:cubicBezTo>
                  <a:pt x="156210" y="51100"/>
                  <a:pt x="155982" y="52548"/>
                  <a:pt x="155677" y="53310"/>
                </a:cubicBezTo>
                <a:cubicBezTo>
                  <a:pt x="154458" y="55596"/>
                  <a:pt x="152324" y="57196"/>
                  <a:pt x="149276" y="58110"/>
                </a:cubicBezTo>
                <a:cubicBezTo>
                  <a:pt x="147905" y="58568"/>
                  <a:pt x="145923" y="58872"/>
                  <a:pt x="143333" y="59025"/>
                </a:cubicBezTo>
                <a:cubicBezTo>
                  <a:pt x="139370" y="59330"/>
                  <a:pt x="136246" y="58339"/>
                  <a:pt x="133960" y="56053"/>
                </a:cubicBezTo>
                <a:cubicBezTo>
                  <a:pt x="132436" y="54377"/>
                  <a:pt x="131369" y="52167"/>
                  <a:pt x="130760" y="49424"/>
                </a:cubicBezTo>
                <a:cubicBezTo>
                  <a:pt x="128321" y="53234"/>
                  <a:pt x="127635" y="56129"/>
                  <a:pt x="128702" y="58110"/>
                </a:cubicBezTo>
                <a:cubicBezTo>
                  <a:pt x="130074" y="61006"/>
                  <a:pt x="133731" y="62454"/>
                  <a:pt x="139675" y="62454"/>
                </a:cubicBezTo>
                <a:cubicBezTo>
                  <a:pt x="146076" y="62454"/>
                  <a:pt x="151181" y="60930"/>
                  <a:pt x="154991" y="57882"/>
                </a:cubicBezTo>
                <a:cubicBezTo>
                  <a:pt x="156668" y="56510"/>
                  <a:pt x="157734" y="54986"/>
                  <a:pt x="158192" y="53310"/>
                </a:cubicBezTo>
                <a:cubicBezTo>
                  <a:pt x="158496" y="51633"/>
                  <a:pt x="158039" y="49652"/>
                  <a:pt x="156820" y="47366"/>
                </a:cubicBezTo>
                <a:cubicBezTo>
                  <a:pt x="156668" y="47061"/>
                  <a:pt x="156515" y="46833"/>
                  <a:pt x="156363" y="46680"/>
                </a:cubicBezTo>
                <a:close/>
                <a:moveTo>
                  <a:pt x="92812" y="45537"/>
                </a:moveTo>
                <a:lnTo>
                  <a:pt x="92355" y="47366"/>
                </a:lnTo>
                <a:cubicBezTo>
                  <a:pt x="91898" y="49805"/>
                  <a:pt x="91212" y="51633"/>
                  <a:pt x="90297" y="52853"/>
                </a:cubicBezTo>
                <a:cubicBezTo>
                  <a:pt x="88773" y="54681"/>
                  <a:pt x="86564" y="55824"/>
                  <a:pt x="83668" y="56282"/>
                </a:cubicBezTo>
                <a:cubicBezTo>
                  <a:pt x="82144" y="56434"/>
                  <a:pt x="80163" y="56510"/>
                  <a:pt x="77724" y="56510"/>
                </a:cubicBezTo>
                <a:cubicBezTo>
                  <a:pt x="73000" y="56358"/>
                  <a:pt x="69876" y="53615"/>
                  <a:pt x="68352" y="48281"/>
                </a:cubicBezTo>
                <a:lnTo>
                  <a:pt x="67895" y="50109"/>
                </a:lnTo>
                <a:cubicBezTo>
                  <a:pt x="67437" y="52091"/>
                  <a:pt x="67895" y="53691"/>
                  <a:pt x="69266" y="54910"/>
                </a:cubicBezTo>
                <a:cubicBezTo>
                  <a:pt x="72314" y="57806"/>
                  <a:pt x="75705" y="59634"/>
                  <a:pt x="79439" y="60396"/>
                </a:cubicBezTo>
                <a:cubicBezTo>
                  <a:pt x="83173" y="61158"/>
                  <a:pt x="86526" y="61044"/>
                  <a:pt x="89497" y="60054"/>
                </a:cubicBezTo>
                <a:cubicBezTo>
                  <a:pt x="92469" y="59063"/>
                  <a:pt x="95022" y="57577"/>
                  <a:pt x="97155" y="55596"/>
                </a:cubicBezTo>
                <a:cubicBezTo>
                  <a:pt x="100051" y="52853"/>
                  <a:pt x="101194" y="50567"/>
                  <a:pt x="100584" y="48738"/>
                </a:cubicBezTo>
                <a:cubicBezTo>
                  <a:pt x="99975" y="46909"/>
                  <a:pt x="97384" y="45842"/>
                  <a:pt x="92812" y="45537"/>
                </a:cubicBezTo>
                <a:close/>
                <a:moveTo>
                  <a:pt x="206312" y="36851"/>
                </a:moveTo>
                <a:cubicBezTo>
                  <a:pt x="207150" y="36698"/>
                  <a:pt x="207912" y="36927"/>
                  <a:pt x="208598" y="37536"/>
                </a:cubicBezTo>
                <a:cubicBezTo>
                  <a:pt x="209284" y="38146"/>
                  <a:pt x="209703" y="38908"/>
                  <a:pt x="209855" y="39822"/>
                </a:cubicBezTo>
                <a:cubicBezTo>
                  <a:pt x="210160" y="43328"/>
                  <a:pt x="210312" y="47061"/>
                  <a:pt x="210312" y="51024"/>
                </a:cubicBezTo>
                <a:cubicBezTo>
                  <a:pt x="210312" y="54986"/>
                  <a:pt x="210236" y="59368"/>
                  <a:pt x="210084" y="64168"/>
                </a:cubicBezTo>
                <a:cubicBezTo>
                  <a:pt x="209931" y="68969"/>
                  <a:pt x="209855" y="72588"/>
                  <a:pt x="209855" y="75027"/>
                </a:cubicBezTo>
                <a:cubicBezTo>
                  <a:pt x="209855" y="105659"/>
                  <a:pt x="209017" y="133625"/>
                  <a:pt x="207341" y="158923"/>
                </a:cubicBezTo>
                <a:cubicBezTo>
                  <a:pt x="207188" y="161819"/>
                  <a:pt x="207188" y="167457"/>
                  <a:pt x="207341" y="175839"/>
                </a:cubicBezTo>
                <a:cubicBezTo>
                  <a:pt x="207493" y="182393"/>
                  <a:pt x="207341" y="187346"/>
                  <a:pt x="206883" y="190698"/>
                </a:cubicBezTo>
                <a:cubicBezTo>
                  <a:pt x="208103" y="191308"/>
                  <a:pt x="208712" y="192299"/>
                  <a:pt x="208712" y="193670"/>
                </a:cubicBezTo>
                <a:lnTo>
                  <a:pt x="208712" y="203957"/>
                </a:lnTo>
                <a:cubicBezTo>
                  <a:pt x="208712" y="204872"/>
                  <a:pt x="208407" y="205634"/>
                  <a:pt x="207798" y="206243"/>
                </a:cubicBezTo>
                <a:cubicBezTo>
                  <a:pt x="207188" y="206853"/>
                  <a:pt x="206502" y="207158"/>
                  <a:pt x="205740" y="207158"/>
                </a:cubicBezTo>
                <a:cubicBezTo>
                  <a:pt x="205131" y="208224"/>
                  <a:pt x="204293" y="208834"/>
                  <a:pt x="203226" y="208986"/>
                </a:cubicBezTo>
                <a:cubicBezTo>
                  <a:pt x="184633" y="211577"/>
                  <a:pt x="160325" y="213025"/>
                  <a:pt x="130302" y="213330"/>
                </a:cubicBezTo>
                <a:cubicBezTo>
                  <a:pt x="90374" y="213787"/>
                  <a:pt x="66142" y="214244"/>
                  <a:pt x="57608" y="214701"/>
                </a:cubicBezTo>
                <a:cubicBezTo>
                  <a:pt x="56693" y="214701"/>
                  <a:pt x="55893" y="214435"/>
                  <a:pt x="55207" y="213901"/>
                </a:cubicBezTo>
                <a:cubicBezTo>
                  <a:pt x="54522" y="213368"/>
                  <a:pt x="54179" y="212644"/>
                  <a:pt x="54179" y="211730"/>
                </a:cubicBezTo>
                <a:cubicBezTo>
                  <a:pt x="54179" y="210815"/>
                  <a:pt x="54445" y="210015"/>
                  <a:pt x="54979" y="209329"/>
                </a:cubicBezTo>
                <a:cubicBezTo>
                  <a:pt x="55512" y="208644"/>
                  <a:pt x="56236" y="208301"/>
                  <a:pt x="57150" y="208301"/>
                </a:cubicBezTo>
                <a:cubicBezTo>
                  <a:pt x="65532" y="207843"/>
                  <a:pt x="89840" y="207386"/>
                  <a:pt x="130074" y="206929"/>
                </a:cubicBezTo>
                <a:cubicBezTo>
                  <a:pt x="159030" y="206624"/>
                  <a:pt x="182423" y="205253"/>
                  <a:pt x="200254" y="202814"/>
                </a:cubicBezTo>
                <a:cubicBezTo>
                  <a:pt x="200102" y="202357"/>
                  <a:pt x="200025" y="201824"/>
                  <a:pt x="200025" y="201214"/>
                </a:cubicBezTo>
                <a:lnTo>
                  <a:pt x="200483" y="198699"/>
                </a:lnTo>
                <a:cubicBezTo>
                  <a:pt x="200635" y="198395"/>
                  <a:pt x="200711" y="198166"/>
                  <a:pt x="200711" y="198014"/>
                </a:cubicBezTo>
                <a:lnTo>
                  <a:pt x="200711" y="197556"/>
                </a:lnTo>
                <a:lnTo>
                  <a:pt x="200711" y="196871"/>
                </a:lnTo>
                <a:lnTo>
                  <a:pt x="200711" y="194813"/>
                </a:lnTo>
                <a:lnTo>
                  <a:pt x="200711" y="194585"/>
                </a:lnTo>
                <a:cubicBezTo>
                  <a:pt x="200254" y="193975"/>
                  <a:pt x="200102" y="193289"/>
                  <a:pt x="200254" y="192527"/>
                </a:cubicBezTo>
                <a:cubicBezTo>
                  <a:pt x="200864" y="188717"/>
                  <a:pt x="201092" y="183155"/>
                  <a:pt x="200940" y="175839"/>
                </a:cubicBezTo>
                <a:cubicBezTo>
                  <a:pt x="200787" y="167305"/>
                  <a:pt x="200787" y="161514"/>
                  <a:pt x="200940" y="158466"/>
                </a:cubicBezTo>
                <a:cubicBezTo>
                  <a:pt x="202616" y="133472"/>
                  <a:pt x="203454" y="105659"/>
                  <a:pt x="203454" y="75027"/>
                </a:cubicBezTo>
                <a:cubicBezTo>
                  <a:pt x="203454" y="72284"/>
                  <a:pt x="203531" y="68359"/>
                  <a:pt x="203683" y="63254"/>
                </a:cubicBezTo>
                <a:cubicBezTo>
                  <a:pt x="203835" y="58149"/>
                  <a:pt x="203912" y="54339"/>
                  <a:pt x="203912" y="51824"/>
                </a:cubicBezTo>
                <a:cubicBezTo>
                  <a:pt x="203912" y="49309"/>
                  <a:pt x="203759" y="45461"/>
                  <a:pt x="203454" y="40280"/>
                </a:cubicBezTo>
                <a:cubicBezTo>
                  <a:pt x="203302" y="39518"/>
                  <a:pt x="203531" y="38794"/>
                  <a:pt x="204140" y="38108"/>
                </a:cubicBezTo>
                <a:cubicBezTo>
                  <a:pt x="204750" y="37422"/>
                  <a:pt x="205474" y="37003"/>
                  <a:pt x="206312" y="36851"/>
                </a:cubicBezTo>
                <a:close/>
                <a:moveTo>
                  <a:pt x="192482" y="32507"/>
                </a:moveTo>
                <a:lnTo>
                  <a:pt x="192024" y="48281"/>
                </a:lnTo>
                <a:cubicBezTo>
                  <a:pt x="191720" y="58796"/>
                  <a:pt x="191262" y="66721"/>
                  <a:pt x="190653" y="72055"/>
                </a:cubicBezTo>
                <a:cubicBezTo>
                  <a:pt x="188976" y="88209"/>
                  <a:pt x="185243" y="103945"/>
                  <a:pt x="179451" y="119261"/>
                </a:cubicBezTo>
                <a:cubicBezTo>
                  <a:pt x="173660" y="134577"/>
                  <a:pt x="166040" y="150770"/>
                  <a:pt x="156591" y="167838"/>
                </a:cubicBezTo>
                <a:cubicBezTo>
                  <a:pt x="155982" y="168905"/>
                  <a:pt x="155067" y="169439"/>
                  <a:pt x="153848" y="169439"/>
                </a:cubicBezTo>
                <a:cubicBezTo>
                  <a:pt x="153086" y="170048"/>
                  <a:pt x="152172" y="170277"/>
                  <a:pt x="151105" y="170124"/>
                </a:cubicBezTo>
                <a:lnTo>
                  <a:pt x="147676" y="169439"/>
                </a:lnTo>
                <a:lnTo>
                  <a:pt x="146762" y="168981"/>
                </a:lnTo>
                <a:cubicBezTo>
                  <a:pt x="146304" y="169439"/>
                  <a:pt x="145695" y="169667"/>
                  <a:pt x="144933" y="169667"/>
                </a:cubicBezTo>
                <a:cubicBezTo>
                  <a:pt x="138684" y="169667"/>
                  <a:pt x="132169" y="169515"/>
                  <a:pt x="125388" y="169210"/>
                </a:cubicBezTo>
                <a:cubicBezTo>
                  <a:pt x="118606" y="168905"/>
                  <a:pt x="110833" y="168486"/>
                  <a:pt x="102070" y="167953"/>
                </a:cubicBezTo>
                <a:cubicBezTo>
                  <a:pt x="93307" y="167419"/>
                  <a:pt x="86792" y="167076"/>
                  <a:pt x="82525" y="166924"/>
                </a:cubicBezTo>
                <a:cubicBezTo>
                  <a:pt x="80544" y="166619"/>
                  <a:pt x="73686" y="166543"/>
                  <a:pt x="61951" y="166695"/>
                </a:cubicBezTo>
                <a:cubicBezTo>
                  <a:pt x="50216" y="166848"/>
                  <a:pt x="43053" y="166924"/>
                  <a:pt x="40463" y="166924"/>
                </a:cubicBezTo>
                <a:cubicBezTo>
                  <a:pt x="40463" y="167686"/>
                  <a:pt x="40539" y="168677"/>
                  <a:pt x="40691" y="169896"/>
                </a:cubicBezTo>
                <a:cubicBezTo>
                  <a:pt x="40691" y="170353"/>
                  <a:pt x="40844" y="173172"/>
                  <a:pt x="41148" y="178354"/>
                </a:cubicBezTo>
                <a:cubicBezTo>
                  <a:pt x="41301" y="181859"/>
                  <a:pt x="41453" y="184450"/>
                  <a:pt x="41606" y="186126"/>
                </a:cubicBezTo>
                <a:cubicBezTo>
                  <a:pt x="41606" y="186736"/>
                  <a:pt x="41682" y="187269"/>
                  <a:pt x="41834" y="187727"/>
                </a:cubicBezTo>
                <a:cubicBezTo>
                  <a:pt x="42596" y="187879"/>
                  <a:pt x="43511" y="187955"/>
                  <a:pt x="44577" y="187955"/>
                </a:cubicBezTo>
                <a:cubicBezTo>
                  <a:pt x="47168" y="188108"/>
                  <a:pt x="50673" y="188108"/>
                  <a:pt x="55093" y="187955"/>
                </a:cubicBezTo>
                <a:lnTo>
                  <a:pt x="66523" y="187269"/>
                </a:lnTo>
                <a:cubicBezTo>
                  <a:pt x="70943" y="187117"/>
                  <a:pt x="73381" y="187041"/>
                  <a:pt x="73838" y="187041"/>
                </a:cubicBezTo>
                <a:cubicBezTo>
                  <a:pt x="77648" y="186888"/>
                  <a:pt x="83516" y="186774"/>
                  <a:pt x="91440" y="186698"/>
                </a:cubicBezTo>
                <a:cubicBezTo>
                  <a:pt x="99365" y="186622"/>
                  <a:pt x="106414" y="186469"/>
                  <a:pt x="112586" y="186241"/>
                </a:cubicBezTo>
                <a:cubicBezTo>
                  <a:pt x="118758" y="186012"/>
                  <a:pt x="124664" y="185745"/>
                  <a:pt x="130302" y="185441"/>
                </a:cubicBezTo>
                <a:cubicBezTo>
                  <a:pt x="135027" y="185136"/>
                  <a:pt x="143637" y="185136"/>
                  <a:pt x="156134" y="185441"/>
                </a:cubicBezTo>
                <a:cubicBezTo>
                  <a:pt x="167107" y="185745"/>
                  <a:pt x="175489" y="185517"/>
                  <a:pt x="181280" y="184755"/>
                </a:cubicBezTo>
                <a:lnTo>
                  <a:pt x="182423" y="184755"/>
                </a:lnTo>
                <a:cubicBezTo>
                  <a:pt x="183185" y="183688"/>
                  <a:pt x="184176" y="183231"/>
                  <a:pt x="185395" y="183383"/>
                </a:cubicBezTo>
                <a:cubicBezTo>
                  <a:pt x="187071" y="183536"/>
                  <a:pt x="188900" y="183612"/>
                  <a:pt x="190881" y="183612"/>
                </a:cubicBezTo>
                <a:cubicBezTo>
                  <a:pt x="190881" y="152827"/>
                  <a:pt x="191186" y="118308"/>
                  <a:pt x="191796" y="80056"/>
                </a:cubicBezTo>
                <a:cubicBezTo>
                  <a:pt x="191796" y="77008"/>
                  <a:pt x="192024" y="72207"/>
                  <a:pt x="192482" y="65654"/>
                </a:cubicBezTo>
                <a:cubicBezTo>
                  <a:pt x="192939" y="59101"/>
                  <a:pt x="193244" y="54377"/>
                  <a:pt x="193396" y="51481"/>
                </a:cubicBezTo>
                <a:cubicBezTo>
                  <a:pt x="193548" y="43861"/>
                  <a:pt x="193244" y="37536"/>
                  <a:pt x="192482" y="32507"/>
                </a:cubicBezTo>
                <a:close/>
                <a:moveTo>
                  <a:pt x="78867" y="11476"/>
                </a:moveTo>
                <a:cubicBezTo>
                  <a:pt x="77648" y="11628"/>
                  <a:pt x="76200" y="12390"/>
                  <a:pt x="74524" y="13762"/>
                </a:cubicBezTo>
                <a:cubicBezTo>
                  <a:pt x="74372" y="14067"/>
                  <a:pt x="74143" y="14295"/>
                  <a:pt x="73838" y="14448"/>
                </a:cubicBezTo>
                <a:lnTo>
                  <a:pt x="73838" y="32507"/>
                </a:lnTo>
                <a:cubicBezTo>
                  <a:pt x="73838" y="39213"/>
                  <a:pt x="73991" y="43328"/>
                  <a:pt x="74295" y="44852"/>
                </a:cubicBezTo>
                <a:cubicBezTo>
                  <a:pt x="74905" y="48357"/>
                  <a:pt x="76048" y="50109"/>
                  <a:pt x="77724" y="50109"/>
                </a:cubicBezTo>
                <a:cubicBezTo>
                  <a:pt x="79858" y="50109"/>
                  <a:pt x="81458" y="50033"/>
                  <a:pt x="82525" y="49881"/>
                </a:cubicBezTo>
                <a:cubicBezTo>
                  <a:pt x="83897" y="49728"/>
                  <a:pt x="84811" y="49347"/>
                  <a:pt x="85268" y="48738"/>
                </a:cubicBezTo>
                <a:cubicBezTo>
                  <a:pt x="85573" y="48433"/>
                  <a:pt x="85878" y="47519"/>
                  <a:pt x="86183" y="45995"/>
                </a:cubicBezTo>
                <a:cubicBezTo>
                  <a:pt x="86487" y="44318"/>
                  <a:pt x="86716" y="42185"/>
                  <a:pt x="86868" y="39594"/>
                </a:cubicBezTo>
                <a:cubicBezTo>
                  <a:pt x="87021" y="33955"/>
                  <a:pt x="86640" y="28545"/>
                  <a:pt x="85725" y="23363"/>
                </a:cubicBezTo>
                <a:cubicBezTo>
                  <a:pt x="84506" y="17724"/>
                  <a:pt x="82982" y="13991"/>
                  <a:pt x="81153" y="12162"/>
                </a:cubicBezTo>
                <a:cubicBezTo>
                  <a:pt x="80391" y="11552"/>
                  <a:pt x="79629" y="11324"/>
                  <a:pt x="78867" y="11476"/>
                </a:cubicBezTo>
                <a:close/>
                <a:moveTo>
                  <a:pt x="142875" y="6447"/>
                </a:moveTo>
                <a:cubicBezTo>
                  <a:pt x="140285" y="6752"/>
                  <a:pt x="138913" y="6904"/>
                  <a:pt x="138761" y="6904"/>
                </a:cubicBezTo>
                <a:lnTo>
                  <a:pt x="138303" y="6904"/>
                </a:lnTo>
                <a:cubicBezTo>
                  <a:pt x="138456" y="7361"/>
                  <a:pt x="138532" y="7818"/>
                  <a:pt x="138532" y="8276"/>
                </a:cubicBezTo>
                <a:cubicBezTo>
                  <a:pt x="138532" y="11476"/>
                  <a:pt x="138342" y="16162"/>
                  <a:pt x="137961" y="22335"/>
                </a:cubicBezTo>
                <a:cubicBezTo>
                  <a:pt x="137580" y="28507"/>
                  <a:pt x="137389" y="31974"/>
                  <a:pt x="137389" y="32736"/>
                </a:cubicBezTo>
                <a:lnTo>
                  <a:pt x="137389" y="33422"/>
                </a:lnTo>
                <a:cubicBezTo>
                  <a:pt x="137237" y="34336"/>
                  <a:pt x="137122" y="35555"/>
                  <a:pt x="137046" y="37079"/>
                </a:cubicBezTo>
                <a:cubicBezTo>
                  <a:pt x="136970" y="38603"/>
                  <a:pt x="136932" y="39518"/>
                  <a:pt x="136932" y="39822"/>
                </a:cubicBezTo>
                <a:cubicBezTo>
                  <a:pt x="137084" y="40432"/>
                  <a:pt x="137008" y="41042"/>
                  <a:pt x="136703" y="41651"/>
                </a:cubicBezTo>
                <a:cubicBezTo>
                  <a:pt x="136551" y="43937"/>
                  <a:pt x="136627" y="45842"/>
                  <a:pt x="136932" y="47366"/>
                </a:cubicBezTo>
                <a:cubicBezTo>
                  <a:pt x="137237" y="49347"/>
                  <a:pt x="137770" y="50719"/>
                  <a:pt x="138532" y="51481"/>
                </a:cubicBezTo>
                <a:cubicBezTo>
                  <a:pt x="139446" y="52395"/>
                  <a:pt x="140894" y="52776"/>
                  <a:pt x="142875" y="52624"/>
                </a:cubicBezTo>
                <a:cubicBezTo>
                  <a:pt x="145009" y="52472"/>
                  <a:pt x="146533" y="52243"/>
                  <a:pt x="147447" y="51938"/>
                </a:cubicBezTo>
                <a:cubicBezTo>
                  <a:pt x="148667" y="51633"/>
                  <a:pt x="149429" y="51176"/>
                  <a:pt x="149733" y="50567"/>
                </a:cubicBezTo>
                <a:lnTo>
                  <a:pt x="149962" y="48738"/>
                </a:lnTo>
                <a:lnTo>
                  <a:pt x="149962" y="43709"/>
                </a:lnTo>
                <a:lnTo>
                  <a:pt x="149733" y="43709"/>
                </a:lnTo>
                <a:cubicBezTo>
                  <a:pt x="148819" y="43556"/>
                  <a:pt x="148095" y="43099"/>
                  <a:pt x="147562" y="42337"/>
                </a:cubicBezTo>
                <a:cubicBezTo>
                  <a:pt x="147028" y="41575"/>
                  <a:pt x="146838" y="40813"/>
                  <a:pt x="146990" y="40051"/>
                </a:cubicBezTo>
                <a:cubicBezTo>
                  <a:pt x="147295" y="38527"/>
                  <a:pt x="148133" y="37613"/>
                  <a:pt x="149505" y="37308"/>
                </a:cubicBezTo>
                <a:cubicBezTo>
                  <a:pt x="149352" y="34260"/>
                  <a:pt x="149048" y="31059"/>
                  <a:pt x="148590" y="27707"/>
                </a:cubicBezTo>
                <a:cubicBezTo>
                  <a:pt x="147828" y="21611"/>
                  <a:pt x="147066" y="16505"/>
                  <a:pt x="146304" y="12390"/>
                </a:cubicBezTo>
                <a:cubicBezTo>
                  <a:pt x="145695" y="10257"/>
                  <a:pt x="145161" y="8580"/>
                  <a:pt x="144704" y="7361"/>
                </a:cubicBezTo>
                <a:lnTo>
                  <a:pt x="144247" y="6447"/>
                </a:lnTo>
                <a:close/>
                <a:moveTo>
                  <a:pt x="142190" y="46"/>
                </a:moveTo>
                <a:cubicBezTo>
                  <a:pt x="144323" y="-106"/>
                  <a:pt x="146076" y="122"/>
                  <a:pt x="147447" y="732"/>
                </a:cubicBezTo>
                <a:cubicBezTo>
                  <a:pt x="148819" y="1494"/>
                  <a:pt x="149886" y="2942"/>
                  <a:pt x="150648" y="5075"/>
                </a:cubicBezTo>
                <a:cubicBezTo>
                  <a:pt x="151257" y="6599"/>
                  <a:pt x="151867" y="8580"/>
                  <a:pt x="152477" y="11019"/>
                </a:cubicBezTo>
                <a:cubicBezTo>
                  <a:pt x="153391" y="15286"/>
                  <a:pt x="154229" y="20620"/>
                  <a:pt x="154991" y="27021"/>
                </a:cubicBezTo>
                <a:lnTo>
                  <a:pt x="155220" y="27021"/>
                </a:lnTo>
                <a:cubicBezTo>
                  <a:pt x="156439" y="27021"/>
                  <a:pt x="158687" y="27097"/>
                  <a:pt x="161964" y="27249"/>
                </a:cubicBezTo>
                <a:cubicBezTo>
                  <a:pt x="165240" y="27402"/>
                  <a:pt x="167831" y="27402"/>
                  <a:pt x="169736" y="27249"/>
                </a:cubicBezTo>
                <a:cubicBezTo>
                  <a:pt x="171641" y="27097"/>
                  <a:pt x="173508" y="26792"/>
                  <a:pt x="175337" y="26335"/>
                </a:cubicBezTo>
                <a:cubicBezTo>
                  <a:pt x="175641" y="26183"/>
                  <a:pt x="175870" y="26106"/>
                  <a:pt x="176022" y="26106"/>
                </a:cubicBezTo>
                <a:cubicBezTo>
                  <a:pt x="176784" y="25497"/>
                  <a:pt x="177623" y="25268"/>
                  <a:pt x="178537" y="25421"/>
                </a:cubicBezTo>
                <a:cubicBezTo>
                  <a:pt x="180823" y="25725"/>
                  <a:pt x="183566" y="25649"/>
                  <a:pt x="186767" y="25192"/>
                </a:cubicBezTo>
                <a:lnTo>
                  <a:pt x="186767" y="24278"/>
                </a:lnTo>
                <a:cubicBezTo>
                  <a:pt x="186919" y="23363"/>
                  <a:pt x="187338" y="22601"/>
                  <a:pt x="188024" y="21992"/>
                </a:cubicBezTo>
                <a:cubicBezTo>
                  <a:pt x="188710" y="21382"/>
                  <a:pt x="189434" y="21153"/>
                  <a:pt x="190196" y="21306"/>
                </a:cubicBezTo>
                <a:cubicBezTo>
                  <a:pt x="190653" y="21306"/>
                  <a:pt x="191034" y="21382"/>
                  <a:pt x="191339" y="21534"/>
                </a:cubicBezTo>
                <a:cubicBezTo>
                  <a:pt x="191796" y="21077"/>
                  <a:pt x="192329" y="20772"/>
                  <a:pt x="192939" y="20620"/>
                </a:cubicBezTo>
                <a:cubicBezTo>
                  <a:pt x="194920" y="19858"/>
                  <a:pt x="196215" y="20544"/>
                  <a:pt x="196825" y="22677"/>
                </a:cubicBezTo>
                <a:cubicBezTo>
                  <a:pt x="199111" y="29840"/>
                  <a:pt x="200102" y="39518"/>
                  <a:pt x="199797" y="51710"/>
                </a:cubicBezTo>
                <a:cubicBezTo>
                  <a:pt x="199644" y="54605"/>
                  <a:pt x="199340" y="59292"/>
                  <a:pt x="198882" y="65769"/>
                </a:cubicBezTo>
                <a:cubicBezTo>
                  <a:pt x="198425" y="72246"/>
                  <a:pt x="198197" y="77008"/>
                  <a:pt x="198197" y="80056"/>
                </a:cubicBezTo>
                <a:cubicBezTo>
                  <a:pt x="197587" y="118461"/>
                  <a:pt x="197282" y="153132"/>
                  <a:pt x="197282" y="184069"/>
                </a:cubicBezTo>
                <a:cubicBezTo>
                  <a:pt x="198349" y="184679"/>
                  <a:pt x="198882" y="185593"/>
                  <a:pt x="198882" y="186812"/>
                </a:cubicBezTo>
                <a:cubicBezTo>
                  <a:pt x="198882" y="188031"/>
                  <a:pt x="198349" y="188946"/>
                  <a:pt x="197282" y="189555"/>
                </a:cubicBezTo>
                <a:lnTo>
                  <a:pt x="197282" y="191841"/>
                </a:lnTo>
                <a:cubicBezTo>
                  <a:pt x="197282" y="193975"/>
                  <a:pt x="196215" y="195042"/>
                  <a:pt x="194082" y="195042"/>
                </a:cubicBezTo>
                <a:cubicBezTo>
                  <a:pt x="191948" y="195042"/>
                  <a:pt x="190881" y="193975"/>
                  <a:pt x="190881" y="191841"/>
                </a:cubicBezTo>
                <a:lnTo>
                  <a:pt x="190881" y="190013"/>
                </a:lnTo>
                <a:cubicBezTo>
                  <a:pt x="188595" y="190013"/>
                  <a:pt x="186614" y="189936"/>
                  <a:pt x="184938" y="189784"/>
                </a:cubicBezTo>
                <a:lnTo>
                  <a:pt x="184481" y="189784"/>
                </a:lnTo>
                <a:cubicBezTo>
                  <a:pt x="183871" y="190546"/>
                  <a:pt x="183109" y="191003"/>
                  <a:pt x="182195" y="191156"/>
                </a:cubicBezTo>
                <a:cubicBezTo>
                  <a:pt x="176099" y="191918"/>
                  <a:pt x="167412" y="192146"/>
                  <a:pt x="156134" y="191841"/>
                </a:cubicBezTo>
                <a:cubicBezTo>
                  <a:pt x="143790" y="191537"/>
                  <a:pt x="135332" y="191537"/>
                  <a:pt x="130760" y="191841"/>
                </a:cubicBezTo>
                <a:cubicBezTo>
                  <a:pt x="125121" y="192146"/>
                  <a:pt x="119177" y="192413"/>
                  <a:pt x="112929" y="192642"/>
                </a:cubicBezTo>
                <a:cubicBezTo>
                  <a:pt x="106680" y="192870"/>
                  <a:pt x="99594" y="193023"/>
                  <a:pt x="91669" y="193099"/>
                </a:cubicBezTo>
                <a:cubicBezTo>
                  <a:pt x="83744" y="193175"/>
                  <a:pt x="77801" y="193289"/>
                  <a:pt x="73838" y="193442"/>
                </a:cubicBezTo>
                <a:cubicBezTo>
                  <a:pt x="73381" y="193442"/>
                  <a:pt x="70943" y="193518"/>
                  <a:pt x="66523" y="193670"/>
                </a:cubicBezTo>
                <a:lnTo>
                  <a:pt x="55322" y="194356"/>
                </a:lnTo>
                <a:cubicBezTo>
                  <a:pt x="50750" y="194508"/>
                  <a:pt x="47092" y="194508"/>
                  <a:pt x="44349" y="194356"/>
                </a:cubicBezTo>
                <a:cubicBezTo>
                  <a:pt x="42672" y="194356"/>
                  <a:pt x="41301" y="194204"/>
                  <a:pt x="40234" y="193899"/>
                </a:cubicBezTo>
                <a:cubicBezTo>
                  <a:pt x="39624" y="193899"/>
                  <a:pt x="39091" y="193823"/>
                  <a:pt x="38634" y="193670"/>
                </a:cubicBezTo>
                <a:cubicBezTo>
                  <a:pt x="37719" y="193365"/>
                  <a:pt x="37034" y="192984"/>
                  <a:pt x="36576" y="192527"/>
                </a:cubicBezTo>
                <a:lnTo>
                  <a:pt x="35662" y="190927"/>
                </a:lnTo>
                <a:lnTo>
                  <a:pt x="35662" y="190470"/>
                </a:lnTo>
                <a:cubicBezTo>
                  <a:pt x="35662" y="190165"/>
                  <a:pt x="35586" y="189860"/>
                  <a:pt x="35433" y="189555"/>
                </a:cubicBezTo>
                <a:cubicBezTo>
                  <a:pt x="35433" y="188793"/>
                  <a:pt x="35357" y="187879"/>
                  <a:pt x="35205" y="186812"/>
                </a:cubicBezTo>
                <a:cubicBezTo>
                  <a:pt x="35052" y="184983"/>
                  <a:pt x="34900" y="182240"/>
                  <a:pt x="34748" y="178583"/>
                </a:cubicBezTo>
                <a:cubicBezTo>
                  <a:pt x="34443" y="173553"/>
                  <a:pt x="34290" y="170734"/>
                  <a:pt x="34290" y="170124"/>
                </a:cubicBezTo>
                <a:cubicBezTo>
                  <a:pt x="34138" y="168600"/>
                  <a:pt x="34062" y="167457"/>
                  <a:pt x="34062" y="166695"/>
                </a:cubicBezTo>
                <a:cubicBezTo>
                  <a:pt x="21717" y="166391"/>
                  <a:pt x="11202" y="165248"/>
                  <a:pt x="2515" y="163266"/>
                </a:cubicBezTo>
                <a:cubicBezTo>
                  <a:pt x="1601" y="162962"/>
                  <a:pt x="915" y="162428"/>
                  <a:pt x="458" y="161666"/>
                </a:cubicBezTo>
                <a:cubicBezTo>
                  <a:pt x="0" y="160904"/>
                  <a:pt x="-114" y="160104"/>
                  <a:pt x="115" y="159266"/>
                </a:cubicBezTo>
                <a:cubicBezTo>
                  <a:pt x="343" y="158428"/>
                  <a:pt x="839" y="157780"/>
                  <a:pt x="1601" y="157323"/>
                </a:cubicBezTo>
                <a:cubicBezTo>
                  <a:pt x="2363" y="156866"/>
                  <a:pt x="3125" y="156713"/>
                  <a:pt x="3887" y="156866"/>
                </a:cubicBezTo>
                <a:cubicBezTo>
                  <a:pt x="5411" y="157323"/>
                  <a:pt x="6858" y="157628"/>
                  <a:pt x="8230" y="157780"/>
                </a:cubicBezTo>
                <a:cubicBezTo>
                  <a:pt x="8078" y="157018"/>
                  <a:pt x="8230" y="156332"/>
                  <a:pt x="8687" y="155723"/>
                </a:cubicBezTo>
                <a:cubicBezTo>
                  <a:pt x="18593" y="139416"/>
                  <a:pt x="26289" y="124023"/>
                  <a:pt x="31776" y="109545"/>
                </a:cubicBezTo>
                <a:cubicBezTo>
                  <a:pt x="37110" y="95372"/>
                  <a:pt x="40082" y="80285"/>
                  <a:pt x="40691" y="64283"/>
                </a:cubicBezTo>
                <a:cubicBezTo>
                  <a:pt x="40844" y="61235"/>
                  <a:pt x="40691" y="56510"/>
                  <a:pt x="40234" y="50109"/>
                </a:cubicBezTo>
                <a:cubicBezTo>
                  <a:pt x="39777" y="43251"/>
                  <a:pt x="39548" y="38375"/>
                  <a:pt x="39548" y="35479"/>
                </a:cubicBezTo>
                <a:cubicBezTo>
                  <a:pt x="39548" y="33345"/>
                  <a:pt x="40615" y="32279"/>
                  <a:pt x="42749" y="32279"/>
                </a:cubicBezTo>
                <a:cubicBezTo>
                  <a:pt x="43358" y="32279"/>
                  <a:pt x="43892" y="32431"/>
                  <a:pt x="44349" y="32736"/>
                </a:cubicBezTo>
                <a:cubicBezTo>
                  <a:pt x="44958" y="32126"/>
                  <a:pt x="45720" y="31821"/>
                  <a:pt x="46635" y="31821"/>
                </a:cubicBezTo>
                <a:cubicBezTo>
                  <a:pt x="52883" y="31821"/>
                  <a:pt x="58293" y="31593"/>
                  <a:pt x="62865" y="31136"/>
                </a:cubicBezTo>
                <a:cubicBezTo>
                  <a:pt x="63627" y="30983"/>
                  <a:pt x="64351" y="31212"/>
                  <a:pt x="65037" y="31821"/>
                </a:cubicBezTo>
                <a:cubicBezTo>
                  <a:pt x="65723" y="32431"/>
                  <a:pt x="66142" y="33155"/>
                  <a:pt x="66294" y="33993"/>
                </a:cubicBezTo>
                <a:cubicBezTo>
                  <a:pt x="66447" y="34831"/>
                  <a:pt x="66218" y="35593"/>
                  <a:pt x="65609" y="36279"/>
                </a:cubicBezTo>
                <a:cubicBezTo>
                  <a:pt x="64999" y="36965"/>
                  <a:pt x="64237" y="37384"/>
                  <a:pt x="63323" y="37536"/>
                </a:cubicBezTo>
                <a:cubicBezTo>
                  <a:pt x="58751" y="37994"/>
                  <a:pt x="53188" y="38222"/>
                  <a:pt x="46635" y="38222"/>
                </a:cubicBezTo>
                <a:lnTo>
                  <a:pt x="45949" y="38222"/>
                </a:lnTo>
                <a:cubicBezTo>
                  <a:pt x="46101" y="40203"/>
                  <a:pt x="46330" y="44013"/>
                  <a:pt x="46635" y="49652"/>
                </a:cubicBezTo>
                <a:cubicBezTo>
                  <a:pt x="47092" y="55901"/>
                  <a:pt x="47244" y="60930"/>
                  <a:pt x="47092" y="64740"/>
                </a:cubicBezTo>
                <a:cubicBezTo>
                  <a:pt x="46940" y="67635"/>
                  <a:pt x="46711" y="70607"/>
                  <a:pt x="46406" y="73655"/>
                </a:cubicBezTo>
                <a:cubicBezTo>
                  <a:pt x="49607" y="74722"/>
                  <a:pt x="54179" y="75179"/>
                  <a:pt x="60122" y="75027"/>
                </a:cubicBezTo>
                <a:cubicBezTo>
                  <a:pt x="61037" y="75027"/>
                  <a:pt x="61951" y="74989"/>
                  <a:pt x="62865" y="74913"/>
                </a:cubicBezTo>
                <a:cubicBezTo>
                  <a:pt x="63780" y="74836"/>
                  <a:pt x="64809" y="74760"/>
                  <a:pt x="65952" y="74684"/>
                </a:cubicBezTo>
                <a:cubicBezTo>
                  <a:pt x="67095" y="74608"/>
                  <a:pt x="68047" y="74570"/>
                  <a:pt x="68809" y="74570"/>
                </a:cubicBezTo>
                <a:cubicBezTo>
                  <a:pt x="72314" y="74265"/>
                  <a:pt x="75134" y="74189"/>
                  <a:pt x="77267" y="74341"/>
                </a:cubicBezTo>
                <a:cubicBezTo>
                  <a:pt x="109881" y="76017"/>
                  <a:pt x="144399" y="75713"/>
                  <a:pt x="180823" y="73427"/>
                </a:cubicBezTo>
                <a:cubicBezTo>
                  <a:pt x="182195" y="73274"/>
                  <a:pt x="183185" y="73808"/>
                  <a:pt x="183795" y="75027"/>
                </a:cubicBezTo>
                <a:cubicBezTo>
                  <a:pt x="183947" y="73808"/>
                  <a:pt x="184100" y="72665"/>
                  <a:pt x="184252" y="71598"/>
                </a:cubicBezTo>
                <a:cubicBezTo>
                  <a:pt x="184862" y="66264"/>
                  <a:pt x="185319" y="58415"/>
                  <a:pt x="185624" y="48052"/>
                </a:cubicBezTo>
                <a:cubicBezTo>
                  <a:pt x="185776" y="40889"/>
                  <a:pt x="185928" y="35479"/>
                  <a:pt x="186081" y="31821"/>
                </a:cubicBezTo>
                <a:cubicBezTo>
                  <a:pt x="183338" y="32126"/>
                  <a:pt x="180671" y="32126"/>
                  <a:pt x="178080" y="31821"/>
                </a:cubicBezTo>
                <a:cubicBezTo>
                  <a:pt x="177775" y="32126"/>
                  <a:pt x="177470" y="32279"/>
                  <a:pt x="177165" y="32279"/>
                </a:cubicBezTo>
                <a:cubicBezTo>
                  <a:pt x="175489" y="32888"/>
                  <a:pt x="173622" y="33269"/>
                  <a:pt x="171565" y="33422"/>
                </a:cubicBezTo>
                <a:cubicBezTo>
                  <a:pt x="169507" y="33574"/>
                  <a:pt x="167717" y="33650"/>
                  <a:pt x="166193" y="33650"/>
                </a:cubicBezTo>
                <a:cubicBezTo>
                  <a:pt x="164669" y="33650"/>
                  <a:pt x="162764" y="33612"/>
                  <a:pt x="160478" y="33536"/>
                </a:cubicBezTo>
                <a:cubicBezTo>
                  <a:pt x="158192" y="33460"/>
                  <a:pt x="156591" y="33422"/>
                  <a:pt x="155677" y="33422"/>
                </a:cubicBezTo>
                <a:lnTo>
                  <a:pt x="156134" y="38679"/>
                </a:lnTo>
                <a:cubicBezTo>
                  <a:pt x="158877" y="39899"/>
                  <a:pt x="160935" y="41727"/>
                  <a:pt x="162306" y="44166"/>
                </a:cubicBezTo>
                <a:cubicBezTo>
                  <a:pt x="164440" y="47823"/>
                  <a:pt x="165126" y="51405"/>
                  <a:pt x="164364" y="54910"/>
                </a:cubicBezTo>
                <a:cubicBezTo>
                  <a:pt x="163754" y="57958"/>
                  <a:pt x="161925" y="60625"/>
                  <a:pt x="158877" y="62911"/>
                </a:cubicBezTo>
                <a:cubicBezTo>
                  <a:pt x="153848" y="66873"/>
                  <a:pt x="147447" y="68855"/>
                  <a:pt x="139675" y="68855"/>
                </a:cubicBezTo>
                <a:cubicBezTo>
                  <a:pt x="130988" y="68855"/>
                  <a:pt x="125426" y="66264"/>
                  <a:pt x="122987" y="61082"/>
                </a:cubicBezTo>
                <a:cubicBezTo>
                  <a:pt x="120092" y="55291"/>
                  <a:pt x="122606" y="48052"/>
                  <a:pt x="130531" y="39365"/>
                </a:cubicBezTo>
                <a:cubicBezTo>
                  <a:pt x="130531" y="38603"/>
                  <a:pt x="130607" y="37765"/>
                  <a:pt x="130760" y="36851"/>
                </a:cubicBezTo>
                <a:cubicBezTo>
                  <a:pt x="127864" y="37308"/>
                  <a:pt x="124626" y="37651"/>
                  <a:pt x="121044" y="37879"/>
                </a:cubicBezTo>
                <a:cubicBezTo>
                  <a:pt x="117463" y="38108"/>
                  <a:pt x="114681" y="38222"/>
                  <a:pt x="112700" y="38222"/>
                </a:cubicBezTo>
                <a:lnTo>
                  <a:pt x="102642" y="38222"/>
                </a:lnTo>
                <a:lnTo>
                  <a:pt x="94184" y="38222"/>
                </a:lnTo>
                <a:cubicBezTo>
                  <a:pt x="93879" y="38222"/>
                  <a:pt x="93574" y="38146"/>
                  <a:pt x="93269" y="37994"/>
                </a:cubicBezTo>
                <a:lnTo>
                  <a:pt x="93269" y="39137"/>
                </a:lnTo>
                <a:cubicBezTo>
                  <a:pt x="100584" y="39746"/>
                  <a:pt x="105004" y="42261"/>
                  <a:pt x="106528" y="46680"/>
                </a:cubicBezTo>
                <a:cubicBezTo>
                  <a:pt x="108204" y="51252"/>
                  <a:pt x="106528" y="55824"/>
                  <a:pt x="101499" y="60396"/>
                </a:cubicBezTo>
                <a:cubicBezTo>
                  <a:pt x="98603" y="62987"/>
                  <a:pt x="95212" y="64930"/>
                  <a:pt x="91326" y="66226"/>
                </a:cubicBezTo>
                <a:cubicBezTo>
                  <a:pt x="87440" y="67521"/>
                  <a:pt x="83058" y="67674"/>
                  <a:pt x="78182" y="66683"/>
                </a:cubicBezTo>
                <a:cubicBezTo>
                  <a:pt x="73305" y="65692"/>
                  <a:pt x="68809" y="63292"/>
                  <a:pt x="64694" y="59482"/>
                </a:cubicBezTo>
                <a:cubicBezTo>
                  <a:pt x="61799" y="56739"/>
                  <a:pt x="60732" y="53234"/>
                  <a:pt x="61494" y="48966"/>
                </a:cubicBezTo>
                <a:cubicBezTo>
                  <a:pt x="62103" y="45918"/>
                  <a:pt x="63551" y="42947"/>
                  <a:pt x="65837" y="40051"/>
                </a:cubicBezTo>
                <a:cubicBezTo>
                  <a:pt x="66142" y="39441"/>
                  <a:pt x="66675" y="39060"/>
                  <a:pt x="67437" y="38908"/>
                </a:cubicBezTo>
                <a:lnTo>
                  <a:pt x="67437" y="35022"/>
                </a:lnTo>
                <a:lnTo>
                  <a:pt x="67437" y="32507"/>
                </a:lnTo>
                <a:lnTo>
                  <a:pt x="67437" y="10104"/>
                </a:lnTo>
                <a:cubicBezTo>
                  <a:pt x="67437" y="7971"/>
                  <a:pt x="68504" y="6904"/>
                  <a:pt x="70638" y="6904"/>
                </a:cubicBezTo>
                <a:cubicBezTo>
                  <a:pt x="71247" y="6904"/>
                  <a:pt x="71857" y="7056"/>
                  <a:pt x="72467" y="7361"/>
                </a:cubicBezTo>
                <a:cubicBezTo>
                  <a:pt x="74448" y="5990"/>
                  <a:pt x="76353" y="5228"/>
                  <a:pt x="78182" y="5075"/>
                </a:cubicBezTo>
                <a:cubicBezTo>
                  <a:pt x="80925" y="4770"/>
                  <a:pt x="83287" y="5609"/>
                  <a:pt x="85268" y="7590"/>
                </a:cubicBezTo>
                <a:cubicBezTo>
                  <a:pt x="88316" y="10333"/>
                  <a:pt x="90526" y="15134"/>
                  <a:pt x="91898" y="21992"/>
                </a:cubicBezTo>
                <a:cubicBezTo>
                  <a:pt x="92507" y="25192"/>
                  <a:pt x="92888" y="28545"/>
                  <a:pt x="93041" y="32050"/>
                </a:cubicBezTo>
                <a:cubicBezTo>
                  <a:pt x="93498" y="31898"/>
                  <a:pt x="93879" y="31821"/>
                  <a:pt x="94184" y="31821"/>
                </a:cubicBezTo>
                <a:lnTo>
                  <a:pt x="103099" y="31821"/>
                </a:lnTo>
                <a:lnTo>
                  <a:pt x="113615" y="31821"/>
                </a:lnTo>
                <a:cubicBezTo>
                  <a:pt x="115443" y="31821"/>
                  <a:pt x="118110" y="31707"/>
                  <a:pt x="121616" y="31479"/>
                </a:cubicBezTo>
                <a:cubicBezTo>
                  <a:pt x="125121" y="31250"/>
                  <a:pt x="128245" y="30831"/>
                  <a:pt x="130988" y="30221"/>
                </a:cubicBezTo>
                <a:cubicBezTo>
                  <a:pt x="131750" y="17115"/>
                  <a:pt x="132131" y="9800"/>
                  <a:pt x="132131" y="8276"/>
                </a:cubicBezTo>
                <a:cubicBezTo>
                  <a:pt x="132131" y="6142"/>
                  <a:pt x="133198" y="5075"/>
                  <a:pt x="135332" y="5075"/>
                </a:cubicBezTo>
                <a:lnTo>
                  <a:pt x="135789" y="5075"/>
                </a:lnTo>
                <a:cubicBezTo>
                  <a:pt x="135636" y="4618"/>
                  <a:pt x="135560" y="4161"/>
                  <a:pt x="135560" y="3704"/>
                </a:cubicBezTo>
                <a:cubicBezTo>
                  <a:pt x="135560" y="1570"/>
                  <a:pt x="136627" y="503"/>
                  <a:pt x="138761" y="503"/>
                </a:cubicBezTo>
                <a:lnTo>
                  <a:pt x="139675" y="503"/>
                </a:lnTo>
                <a:cubicBezTo>
                  <a:pt x="139980" y="503"/>
                  <a:pt x="140361" y="465"/>
                  <a:pt x="140818" y="389"/>
                </a:cubicBezTo>
                <a:cubicBezTo>
                  <a:pt x="141275" y="313"/>
                  <a:pt x="141732" y="198"/>
                  <a:pt x="142190" y="46"/>
                </a:cubicBezTo>
                <a:close/>
              </a:path>
            </a:pathLst>
          </a:custGeom>
          <a:solidFill>
            <a:srgbClr val="595959"/>
          </a:solidFill>
          <a:ln>
            <a:noFill/>
          </a:ln>
          <a:effectLst>
            <a:outerShdw blurRad="76200" sy="23000" kx="-1200000" algn="bl" rotWithShape="0">
              <a:srgbClr val="000000">
                <a:alpha val="20000"/>
              </a:srgbClr>
            </a:outerShdw>
          </a:effectLst>
        </p:spPr>
        <p:txBody>
          <a:bodyPr spcFirstLastPara="1" wrap="square" lIns="45700" tIns="22850" rIns="45700" bIns="22850" anchor="t" anchorCtr="0">
            <a:noAutofit/>
          </a:bodyPr>
          <a:lstStyle/>
          <a:p>
            <a:pPr marL="0" marR="0" lvl="0" indent="0" algn="l" rtl="0">
              <a:spcBef>
                <a:spcPts val="0"/>
              </a:spcBef>
              <a:spcAft>
                <a:spcPts val="0"/>
              </a:spcAft>
              <a:buNone/>
            </a:pPr>
            <a:endParaRPr lang="es-ES_tradnl" sz="1800">
              <a:solidFill>
                <a:srgbClr val="000000"/>
              </a:solidFill>
              <a:latin typeface="Century Gothic" panose="020B0502020202020204" pitchFamily="34" charset="0"/>
              <a:ea typeface="Century Gothic"/>
              <a:cs typeface="Century Gothic"/>
              <a:sym typeface="Century Gothic"/>
            </a:endParaRPr>
          </a:p>
        </p:txBody>
      </p:sp>
      <p:sp>
        <p:nvSpPr>
          <p:cNvPr id="645" name="Google Shape;645;p30"/>
          <p:cNvSpPr txBox="1"/>
          <p:nvPr/>
        </p:nvSpPr>
        <p:spPr>
          <a:xfrm>
            <a:off x="1001339" y="2180400"/>
            <a:ext cx="3855051" cy="484524"/>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ES_tradnl" sz="2400" b="1">
                <a:solidFill>
                  <a:srgbClr val="3F3F3F"/>
                </a:solidFill>
                <a:latin typeface="Century Gothic" panose="020B0502020202020204" pitchFamily="34" charset="0"/>
                <a:ea typeface="Century Gothic"/>
                <a:cs typeface="Century Gothic"/>
                <a:sym typeface="Century Gothic"/>
              </a:rPr>
              <a:t>Tendencia 2024</a:t>
            </a:r>
          </a:p>
        </p:txBody>
      </p:sp>
      <p:sp>
        <p:nvSpPr>
          <p:cNvPr id="646" name="Google Shape;646;p30"/>
          <p:cNvSpPr/>
          <p:nvPr/>
        </p:nvSpPr>
        <p:spPr>
          <a:xfrm>
            <a:off x="1005234" y="2702942"/>
            <a:ext cx="3736202" cy="3647778"/>
          </a:xfrm>
          <a:prstGeom prst="rect">
            <a:avLst/>
          </a:prstGeom>
          <a:noFill/>
          <a:ln>
            <a:noFill/>
          </a:ln>
        </p:spPr>
        <p:txBody>
          <a:bodyPr spcFirstLastPara="1" wrap="square" lIns="91425" tIns="45700" rIns="91425" bIns="45700" anchor="t" anchorCtr="0">
            <a:noAutofit/>
          </a:bodyPr>
          <a:lstStyle/>
          <a:p>
            <a:pPr lvl="0" algn="just">
              <a:lnSpc>
                <a:spcPct val="150000"/>
              </a:lnSpc>
            </a:pPr>
            <a:r>
              <a:rPr lang="es-ES_tradnl" sz="1600">
                <a:solidFill>
                  <a:srgbClr val="767171"/>
                </a:solidFill>
                <a:latin typeface="Century Gothic" panose="020B0502020202020204" pitchFamily="34" charset="0"/>
                <a:ea typeface="Century Gothic"/>
                <a:cs typeface="Century Gothic"/>
                <a:sym typeface="Century Gothic"/>
              </a:rPr>
              <a:t>A lo largo del 2024, se observa una tendencia al alza en los precios de la vivienda en Valencia. Esta dinámica puede atribuirse a diversos factores, como el crecimiento económico sostenido, la demanda constante de propiedades y la escasez de oferta en ciertas áreas.</a:t>
            </a:r>
            <a:endParaRPr lang="es-ES_tradnl" sz="1800">
              <a:latin typeface="Century Gothic" panose="020B0502020202020204" pitchFamily="34" charset="0"/>
            </a:endParaRPr>
          </a:p>
        </p:txBody>
      </p:sp>
      <p:pic>
        <p:nvPicPr>
          <p:cNvPr id="648" name="Google Shape;648;p30"/>
          <p:cNvPicPr preferRelativeResize="0"/>
          <p:nvPr/>
        </p:nvPicPr>
        <p:blipFill rotWithShape="1">
          <a:blip r:embed="rId3">
            <a:alphaModFix/>
          </a:blip>
          <a:srcRect/>
          <a:stretch/>
        </p:blipFill>
        <p:spPr>
          <a:xfrm>
            <a:off x="5206526" y="2329371"/>
            <a:ext cx="1667833" cy="1445219"/>
          </a:xfrm>
          <a:prstGeom prst="rect">
            <a:avLst/>
          </a:prstGeom>
          <a:noFill/>
          <a:ln>
            <a:noFill/>
          </a:ln>
        </p:spPr>
      </p:pic>
      <p:grpSp>
        <p:nvGrpSpPr>
          <p:cNvPr id="649" name="Google Shape;649;p30"/>
          <p:cNvGrpSpPr/>
          <p:nvPr/>
        </p:nvGrpSpPr>
        <p:grpSpPr>
          <a:xfrm>
            <a:off x="7256446" y="2257684"/>
            <a:ext cx="2058265" cy="1497567"/>
            <a:chOff x="1956807" y="4450284"/>
            <a:chExt cx="4116530" cy="2995134"/>
          </a:xfrm>
        </p:grpSpPr>
        <p:sp>
          <p:nvSpPr>
            <p:cNvPr id="650" name="Google Shape;650;p30"/>
            <p:cNvSpPr txBox="1"/>
            <p:nvPr/>
          </p:nvSpPr>
          <p:spPr>
            <a:xfrm>
              <a:off x="1959693" y="4450284"/>
              <a:ext cx="4113642" cy="980470"/>
            </a:xfrm>
            <a:prstGeom prst="rect">
              <a:avLst/>
            </a:prstGeom>
            <a:noFill/>
            <a:ln>
              <a:noFill/>
            </a:ln>
          </p:spPr>
          <p:txBody>
            <a:bodyPr spcFirstLastPara="1" wrap="square" lIns="91425" tIns="45700" rIns="91425" bIns="45700" anchor="t" anchorCtr="0">
              <a:noAutofit/>
            </a:bodyPr>
            <a:lstStyle/>
            <a:p>
              <a:pPr fontAlgn="auto"/>
              <a:r>
                <a:rPr lang="es-ES_tradnl" sz="2800" b="1" i="0" u="none" strike="noStrike" dirty="0">
                  <a:solidFill>
                    <a:srgbClr val="373C47"/>
                  </a:solidFill>
                  <a:effectLst/>
                  <a:latin typeface="Century Gothic" panose="020B0502020202020204" pitchFamily="34" charset="0"/>
                </a:rPr>
                <a:t>2.400 €/m²</a:t>
              </a:r>
            </a:p>
          </p:txBody>
        </p:sp>
        <p:sp>
          <p:nvSpPr>
            <p:cNvPr id="651" name="Google Shape;651;p30"/>
            <p:cNvSpPr txBox="1"/>
            <p:nvPr/>
          </p:nvSpPr>
          <p:spPr>
            <a:xfrm>
              <a:off x="1956807" y="5983716"/>
              <a:ext cx="4116530" cy="1461702"/>
            </a:xfrm>
            <a:prstGeom prst="rect">
              <a:avLst/>
            </a:prstGeom>
            <a:noFill/>
            <a:ln>
              <a:noFill/>
            </a:ln>
          </p:spPr>
          <p:txBody>
            <a:bodyPr spcFirstLastPara="1" wrap="square" lIns="91425" tIns="45700" rIns="91425" bIns="45700" anchor="t" anchorCtr="0">
              <a:noAutofit/>
            </a:bodyPr>
            <a:lstStyle/>
            <a:p>
              <a:pPr fontAlgn="auto"/>
              <a:r>
                <a:rPr lang="es-ES_tradnl" sz="1200" b="0" i="0" u="none" strike="noStrike" dirty="0">
                  <a:solidFill>
                    <a:srgbClr val="373C47"/>
                  </a:solidFill>
                  <a:effectLst/>
                  <a:latin typeface="Century Gothic" panose="020B0502020202020204" pitchFamily="34" charset="0"/>
                </a:rPr>
                <a:t>En la capital</a:t>
              </a:r>
            </a:p>
          </p:txBody>
        </p:sp>
        <p:sp>
          <p:nvSpPr>
            <p:cNvPr id="652" name="Google Shape;652;p30"/>
            <p:cNvSpPr txBox="1"/>
            <p:nvPr/>
          </p:nvSpPr>
          <p:spPr>
            <a:xfrm>
              <a:off x="2007549" y="5382896"/>
              <a:ext cx="3233772" cy="63266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ES_tradnl" sz="1600" b="1">
                  <a:solidFill>
                    <a:srgbClr val="7F7F7F"/>
                  </a:solidFill>
                  <a:latin typeface="Century Gothic" panose="020B0502020202020204" pitchFamily="34" charset="0"/>
                  <a:sym typeface="Century Gothic"/>
                </a:rPr>
                <a:t>Precio</a:t>
              </a:r>
              <a:r>
                <a:rPr lang="es-ES_tradnl" sz="1600" b="1">
                  <a:solidFill>
                    <a:srgbClr val="3F3F3F"/>
                  </a:solidFill>
                  <a:latin typeface="Century Gothic" panose="020B0502020202020204" pitchFamily="34" charset="0"/>
                  <a:ea typeface="Century Gothic"/>
                  <a:cs typeface="Century Gothic"/>
                  <a:sym typeface="Century Gothic"/>
                </a:rPr>
                <a:t> </a:t>
              </a:r>
              <a:r>
                <a:rPr lang="es-ES_tradnl" sz="1600" b="1">
                  <a:solidFill>
                    <a:srgbClr val="7F7F7F"/>
                  </a:solidFill>
                  <a:latin typeface="Century Gothic" panose="020B0502020202020204" pitchFamily="34" charset="0"/>
                  <a:ea typeface="Century Gothic"/>
                  <a:cs typeface="Century Gothic"/>
                  <a:sym typeface="Century Gothic"/>
                </a:rPr>
                <a:t>medio</a:t>
              </a:r>
              <a:endParaRPr lang="es-ES_tradnl" sz="1600" b="1">
                <a:solidFill>
                  <a:srgbClr val="3F3F3F"/>
                </a:solidFill>
                <a:latin typeface="Century Gothic" panose="020B0502020202020204" pitchFamily="34" charset="0"/>
                <a:ea typeface="Century Gothic"/>
                <a:cs typeface="Century Gothic"/>
                <a:sym typeface="Century Gothic"/>
              </a:endParaRPr>
            </a:p>
          </p:txBody>
        </p:sp>
      </p:grpSp>
      <p:grpSp>
        <p:nvGrpSpPr>
          <p:cNvPr id="653" name="Google Shape;653;p30"/>
          <p:cNvGrpSpPr/>
          <p:nvPr/>
        </p:nvGrpSpPr>
        <p:grpSpPr>
          <a:xfrm>
            <a:off x="7256447" y="4462147"/>
            <a:ext cx="2238778" cy="1497566"/>
            <a:chOff x="1956807" y="4450284"/>
            <a:chExt cx="4477556" cy="2995131"/>
          </a:xfrm>
        </p:grpSpPr>
        <p:sp>
          <p:nvSpPr>
            <p:cNvPr id="654" name="Google Shape;654;p30"/>
            <p:cNvSpPr txBox="1"/>
            <p:nvPr/>
          </p:nvSpPr>
          <p:spPr>
            <a:xfrm>
              <a:off x="1959693" y="4450284"/>
              <a:ext cx="4474670" cy="980470"/>
            </a:xfrm>
            <a:prstGeom prst="rect">
              <a:avLst/>
            </a:prstGeom>
            <a:noFill/>
            <a:ln>
              <a:noFill/>
            </a:ln>
          </p:spPr>
          <p:txBody>
            <a:bodyPr spcFirstLastPara="1" wrap="square" lIns="91425" tIns="45700" rIns="91425" bIns="45700" anchor="t" anchorCtr="0">
              <a:noAutofit/>
            </a:bodyPr>
            <a:lstStyle/>
            <a:p>
              <a:pPr marL="0" marR="0" lvl="0" indent="0" rtl="0">
                <a:spcBef>
                  <a:spcPts val="0"/>
                </a:spcBef>
                <a:spcAft>
                  <a:spcPts val="0"/>
                </a:spcAft>
                <a:buNone/>
              </a:pPr>
              <a:r>
                <a:rPr lang="es-ES_tradnl" sz="2700" b="1" dirty="0">
                  <a:solidFill>
                    <a:srgbClr val="262626"/>
                  </a:solidFill>
                  <a:latin typeface="Century Gothic" panose="020B0502020202020204" pitchFamily="34" charset="0"/>
                  <a:ea typeface="Century Gothic"/>
                  <a:cs typeface="Century Gothic"/>
                  <a:sym typeface="Century Gothic"/>
                </a:rPr>
                <a:t>x4</a:t>
              </a:r>
            </a:p>
          </p:txBody>
        </p:sp>
        <p:sp>
          <p:nvSpPr>
            <p:cNvPr id="655" name="Google Shape;655;p30"/>
            <p:cNvSpPr txBox="1"/>
            <p:nvPr/>
          </p:nvSpPr>
          <p:spPr>
            <a:xfrm>
              <a:off x="1956807" y="5983713"/>
              <a:ext cx="4116530" cy="146170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ES_tradnl" sz="1000">
                  <a:solidFill>
                    <a:srgbClr val="7F7F7F"/>
                  </a:solidFill>
                  <a:latin typeface="Century Gothic" panose="020B0502020202020204" pitchFamily="34" charset="0"/>
                  <a:ea typeface="Century Gothic"/>
                  <a:cs typeface="Century Gothic"/>
                  <a:sym typeface="Century Gothic"/>
                </a:rPr>
                <a:t>Viviendas de segunda mano</a:t>
              </a:r>
              <a:endParaRPr lang="es-ES_tradnl" sz="1000" b="1">
                <a:solidFill>
                  <a:srgbClr val="7F7F7F"/>
                </a:solidFill>
                <a:latin typeface="Century Gothic" panose="020B0502020202020204" pitchFamily="34" charset="0"/>
                <a:ea typeface="Century Gothic"/>
                <a:cs typeface="Century Gothic"/>
                <a:sym typeface="Century Gothic"/>
              </a:endParaRPr>
            </a:p>
          </p:txBody>
        </p:sp>
        <p:sp>
          <p:nvSpPr>
            <p:cNvPr id="656" name="Google Shape;656;p30"/>
            <p:cNvSpPr txBox="1"/>
            <p:nvPr/>
          </p:nvSpPr>
          <p:spPr>
            <a:xfrm>
              <a:off x="2007549" y="5382896"/>
              <a:ext cx="3716392" cy="63266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ES_tradnl" sz="1600" b="1">
                  <a:solidFill>
                    <a:srgbClr val="767171"/>
                  </a:solidFill>
                  <a:latin typeface="Century Gothic" panose="020B0502020202020204" pitchFamily="34" charset="0"/>
                  <a:ea typeface="Century Gothic"/>
                  <a:cs typeface="Century Gothic"/>
                  <a:sym typeface="Century Gothic"/>
                </a:rPr>
                <a:t>Transacciones </a:t>
              </a:r>
            </a:p>
          </p:txBody>
        </p:sp>
      </p:grpSp>
      <p:grpSp>
        <p:nvGrpSpPr>
          <p:cNvPr id="657" name="Google Shape;657;p30"/>
          <p:cNvGrpSpPr/>
          <p:nvPr/>
        </p:nvGrpSpPr>
        <p:grpSpPr>
          <a:xfrm>
            <a:off x="9697284" y="2223832"/>
            <a:ext cx="2058265" cy="1497566"/>
            <a:chOff x="1956807" y="4450284"/>
            <a:chExt cx="4116530" cy="2995131"/>
          </a:xfrm>
        </p:grpSpPr>
        <p:sp>
          <p:nvSpPr>
            <p:cNvPr id="658" name="Google Shape;658;p30"/>
            <p:cNvSpPr txBox="1"/>
            <p:nvPr/>
          </p:nvSpPr>
          <p:spPr>
            <a:xfrm>
              <a:off x="1959693" y="4450284"/>
              <a:ext cx="4013606" cy="98047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ES_tradnl" sz="2700" b="1" dirty="0">
                  <a:solidFill>
                    <a:srgbClr val="262626"/>
                  </a:solidFill>
                  <a:latin typeface="Century Gothic" panose="020B0502020202020204" pitchFamily="34" charset="0"/>
                  <a:ea typeface="Century Gothic"/>
                  <a:cs typeface="Century Gothic"/>
                  <a:sym typeface="Century Gothic"/>
                </a:rPr>
                <a:t>+ 13,10 %</a:t>
              </a:r>
            </a:p>
          </p:txBody>
        </p:sp>
        <p:sp>
          <p:nvSpPr>
            <p:cNvPr id="659" name="Google Shape;659;p30"/>
            <p:cNvSpPr txBox="1"/>
            <p:nvPr/>
          </p:nvSpPr>
          <p:spPr>
            <a:xfrm>
              <a:off x="1956807" y="5983713"/>
              <a:ext cx="4116530" cy="146170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ES_tradnl" sz="1100" b="1" i="0" u="none" strike="noStrike">
                  <a:solidFill>
                    <a:srgbClr val="373C47"/>
                  </a:solidFill>
                  <a:effectLst/>
                  <a:latin typeface="Century Gothic" panose="020B0502020202020204" pitchFamily="34" charset="0"/>
                </a:rPr>
                <a:t>respecto a Abril 2023</a:t>
              </a:r>
              <a:endParaRPr lang="es-ES_tradnl" sz="1000" b="1">
                <a:solidFill>
                  <a:srgbClr val="7F7F7F"/>
                </a:solidFill>
                <a:latin typeface="Century Gothic" panose="020B0502020202020204" pitchFamily="34" charset="0"/>
                <a:ea typeface="Century Gothic"/>
                <a:cs typeface="Century Gothic"/>
                <a:sym typeface="Century Gothic"/>
              </a:endParaRPr>
            </a:p>
          </p:txBody>
        </p:sp>
        <p:sp>
          <p:nvSpPr>
            <p:cNvPr id="660" name="Google Shape;660;p30"/>
            <p:cNvSpPr txBox="1"/>
            <p:nvPr/>
          </p:nvSpPr>
          <p:spPr>
            <a:xfrm>
              <a:off x="2007549" y="5382896"/>
              <a:ext cx="2740458" cy="63266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ES_tradnl" sz="1600" b="1">
                  <a:solidFill>
                    <a:srgbClr val="7F7F7F"/>
                  </a:solidFill>
                  <a:latin typeface="Century Gothic" panose="020B0502020202020204" pitchFamily="34" charset="0"/>
                  <a:ea typeface="Century Gothic"/>
                  <a:cs typeface="Century Gothic"/>
                  <a:sym typeface="Century Gothic"/>
                </a:rPr>
                <a:t>De media </a:t>
              </a:r>
            </a:p>
          </p:txBody>
        </p:sp>
      </p:grpSp>
      <p:grpSp>
        <p:nvGrpSpPr>
          <p:cNvPr id="661" name="Google Shape;661;p30"/>
          <p:cNvGrpSpPr/>
          <p:nvPr/>
        </p:nvGrpSpPr>
        <p:grpSpPr>
          <a:xfrm>
            <a:off x="9697284" y="4462147"/>
            <a:ext cx="2123304" cy="1497566"/>
            <a:chOff x="1956807" y="4450284"/>
            <a:chExt cx="4246608" cy="2995131"/>
          </a:xfrm>
        </p:grpSpPr>
        <p:sp>
          <p:nvSpPr>
            <p:cNvPr id="662" name="Google Shape;662;p30"/>
            <p:cNvSpPr txBox="1"/>
            <p:nvPr/>
          </p:nvSpPr>
          <p:spPr>
            <a:xfrm>
              <a:off x="1959695" y="4450284"/>
              <a:ext cx="4243720" cy="98047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ES_tradnl" sz="2700" b="1" dirty="0">
                  <a:solidFill>
                    <a:srgbClr val="262626"/>
                  </a:solidFill>
                  <a:latin typeface="Century Gothic" panose="020B0502020202020204" pitchFamily="34" charset="0"/>
                  <a:ea typeface="Century Gothic"/>
                  <a:cs typeface="Century Gothic"/>
                  <a:sym typeface="Century Gothic"/>
                </a:rPr>
                <a:t>Campanar</a:t>
              </a:r>
            </a:p>
          </p:txBody>
        </p:sp>
        <p:sp>
          <p:nvSpPr>
            <p:cNvPr id="663" name="Google Shape;663;p30"/>
            <p:cNvSpPr txBox="1"/>
            <p:nvPr/>
          </p:nvSpPr>
          <p:spPr>
            <a:xfrm>
              <a:off x="1956807" y="5983713"/>
              <a:ext cx="4116530" cy="146170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ES_tradnl" sz="1000" dirty="0">
                  <a:solidFill>
                    <a:srgbClr val="7F7F7F"/>
                  </a:solidFill>
                  <a:latin typeface="Century Gothic" panose="020B0502020202020204" pitchFamily="34" charset="0"/>
                  <a:ea typeface="Century Gothic"/>
                  <a:cs typeface="Century Gothic"/>
                  <a:sym typeface="Century Gothic"/>
                </a:rPr>
                <a:t>Con mayor crecimiento inmobiliario en el 2023</a:t>
              </a:r>
              <a:endParaRPr lang="es-ES_tradnl" sz="1000" b="1" dirty="0">
                <a:solidFill>
                  <a:srgbClr val="7F7F7F"/>
                </a:solidFill>
                <a:latin typeface="Century Gothic" panose="020B0502020202020204" pitchFamily="34" charset="0"/>
                <a:ea typeface="Century Gothic"/>
                <a:cs typeface="Century Gothic"/>
                <a:sym typeface="Century Gothic"/>
              </a:endParaRPr>
            </a:p>
          </p:txBody>
        </p:sp>
        <p:sp>
          <p:nvSpPr>
            <p:cNvPr id="664" name="Google Shape;664;p30"/>
            <p:cNvSpPr txBox="1"/>
            <p:nvPr/>
          </p:nvSpPr>
          <p:spPr>
            <a:xfrm>
              <a:off x="2007548" y="5382896"/>
              <a:ext cx="2740457" cy="632659"/>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ES_tradnl" sz="1600" b="1">
                  <a:solidFill>
                    <a:srgbClr val="767171"/>
                  </a:solidFill>
                  <a:latin typeface="Century Gothic" panose="020B0502020202020204" pitchFamily="34" charset="0"/>
                  <a:ea typeface="Century Gothic"/>
                  <a:cs typeface="Century Gothic"/>
                  <a:sym typeface="Century Gothic"/>
                </a:rPr>
                <a:t>Distrito</a:t>
              </a:r>
            </a:p>
          </p:txBody>
        </p:sp>
      </p:grpSp>
      <p:grpSp>
        <p:nvGrpSpPr>
          <p:cNvPr id="673" name="Google Shape;673;p30"/>
          <p:cNvGrpSpPr/>
          <p:nvPr/>
        </p:nvGrpSpPr>
        <p:grpSpPr>
          <a:xfrm>
            <a:off x="3048000" y="255529"/>
            <a:ext cx="6096000" cy="688162"/>
            <a:chOff x="3103755" y="255529"/>
            <a:chExt cx="6096000" cy="688162"/>
          </a:xfrm>
        </p:grpSpPr>
        <p:sp>
          <p:nvSpPr>
            <p:cNvPr id="674" name="Google Shape;674;p30"/>
            <p:cNvSpPr txBox="1"/>
            <p:nvPr/>
          </p:nvSpPr>
          <p:spPr>
            <a:xfrm>
              <a:off x="4423563" y="255529"/>
              <a:ext cx="3456384" cy="420564"/>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s-ES_tradnl" sz="2133" dirty="0">
                  <a:solidFill>
                    <a:srgbClr val="3A3838"/>
                  </a:solidFill>
                  <a:latin typeface="Century Gothic" panose="020B0502020202020204" pitchFamily="34" charset="0"/>
                  <a:ea typeface="Century Gothic"/>
                  <a:cs typeface="Century Gothic"/>
                  <a:sym typeface="Century Gothic"/>
                </a:rPr>
                <a:t>Conclusiones</a:t>
              </a:r>
            </a:p>
          </p:txBody>
        </p:sp>
        <p:grpSp>
          <p:nvGrpSpPr>
            <p:cNvPr id="675" name="Google Shape;675;p30"/>
            <p:cNvGrpSpPr/>
            <p:nvPr/>
          </p:nvGrpSpPr>
          <p:grpSpPr>
            <a:xfrm>
              <a:off x="5964124" y="850567"/>
              <a:ext cx="426498" cy="93124"/>
              <a:chOff x="5851936" y="762206"/>
              <a:chExt cx="426498" cy="93124"/>
            </a:xfrm>
          </p:grpSpPr>
          <p:sp>
            <p:nvSpPr>
              <p:cNvPr id="676" name="Google Shape;676;p30"/>
              <p:cNvSpPr/>
              <p:nvPr/>
            </p:nvSpPr>
            <p:spPr>
              <a:xfrm>
                <a:off x="5851936" y="762206"/>
                <a:ext cx="93123" cy="93123"/>
              </a:xfrm>
              <a:prstGeom prst="ellipse">
                <a:avLst/>
              </a:prstGeom>
              <a:solidFill>
                <a:srgbClr val="3A3838">
                  <a:alpha val="80784"/>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s-ES_tradnl" sz="1800" b="1">
                  <a:solidFill>
                    <a:srgbClr val="3A3838"/>
                  </a:solidFill>
                  <a:latin typeface="Century Gothic" panose="020B0502020202020204" pitchFamily="34" charset="0"/>
                  <a:ea typeface="Century Gothic"/>
                  <a:cs typeface="Century Gothic"/>
                  <a:sym typeface="Century Gothic"/>
                </a:endParaRPr>
              </a:p>
            </p:txBody>
          </p:sp>
          <p:sp>
            <p:nvSpPr>
              <p:cNvPr id="677" name="Google Shape;677;p30"/>
              <p:cNvSpPr/>
              <p:nvPr/>
            </p:nvSpPr>
            <p:spPr>
              <a:xfrm>
                <a:off x="6019942" y="764144"/>
                <a:ext cx="91186" cy="91186"/>
              </a:xfrm>
              <a:prstGeom prst="ellipse">
                <a:avLst/>
              </a:prstGeom>
              <a:solidFill>
                <a:srgbClr val="3A3838">
                  <a:alpha val="80784"/>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s-ES_tradnl" sz="1800" b="1">
                  <a:solidFill>
                    <a:srgbClr val="3A3838"/>
                  </a:solidFill>
                  <a:latin typeface="Century Gothic" panose="020B0502020202020204" pitchFamily="34" charset="0"/>
                  <a:ea typeface="Century Gothic"/>
                  <a:cs typeface="Century Gothic"/>
                  <a:sym typeface="Century Gothic"/>
                </a:endParaRPr>
              </a:p>
            </p:txBody>
          </p:sp>
          <p:sp>
            <p:nvSpPr>
              <p:cNvPr id="678" name="Google Shape;678;p30"/>
              <p:cNvSpPr/>
              <p:nvPr/>
            </p:nvSpPr>
            <p:spPr>
              <a:xfrm>
                <a:off x="6186010" y="762906"/>
                <a:ext cx="92424" cy="92424"/>
              </a:xfrm>
              <a:prstGeom prst="ellipse">
                <a:avLst/>
              </a:prstGeom>
              <a:solidFill>
                <a:srgbClr val="3A3838">
                  <a:alpha val="80784"/>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s-ES_tradnl" sz="1800" b="1">
                  <a:solidFill>
                    <a:srgbClr val="3A3838"/>
                  </a:solidFill>
                  <a:latin typeface="Century Gothic" panose="020B0502020202020204" pitchFamily="34" charset="0"/>
                  <a:ea typeface="Century Gothic"/>
                  <a:cs typeface="Century Gothic"/>
                  <a:sym typeface="Century Gothic"/>
                </a:endParaRPr>
              </a:p>
            </p:txBody>
          </p:sp>
        </p:grpSp>
        <p:sp>
          <p:nvSpPr>
            <p:cNvPr id="679" name="Google Shape;679;p30"/>
            <p:cNvSpPr/>
            <p:nvPr/>
          </p:nvSpPr>
          <p:spPr>
            <a:xfrm>
              <a:off x="3103755" y="559876"/>
              <a:ext cx="6096000" cy="276999"/>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s-ES_tradnl" sz="1200">
                  <a:solidFill>
                    <a:srgbClr val="757070"/>
                  </a:solidFill>
                  <a:latin typeface="Century Gothic" panose="020B0502020202020204" pitchFamily="34" charset="0"/>
                  <a:ea typeface="Century Gothic"/>
                  <a:cs typeface="Century Gothic"/>
                  <a:sym typeface="Century Gothic"/>
                </a:rPr>
                <a:t>Análisis Real Estate Valencia 2024</a:t>
              </a:r>
              <a:endParaRPr lang="es-ES_tradnl">
                <a:latin typeface="Century Gothic" panose="020B0502020202020204" pitchFamily="34"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634"/>
                                        </p:tgtEl>
                                        <p:attrNameLst>
                                          <p:attrName>style.visibility</p:attrName>
                                        </p:attrNameLst>
                                      </p:cBhvr>
                                      <p:to>
                                        <p:strVal val="visible"/>
                                      </p:to>
                                    </p:set>
                                    <p:anim calcmode="lin" valueType="num">
                                      <p:cBhvr additive="base">
                                        <p:cTn id="7" dur="500"/>
                                        <p:tgtEl>
                                          <p:spTgt spid="634"/>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644"/>
                                        </p:tgtEl>
                                        <p:attrNameLst>
                                          <p:attrName>style.visibility</p:attrName>
                                        </p:attrNameLst>
                                      </p:cBhvr>
                                      <p:to>
                                        <p:strVal val="visible"/>
                                      </p:to>
                                    </p:set>
                                    <p:animEffect transition="in" filter="dissolve">
                                      <p:cBhvr>
                                        <p:cTn id="12" dur="500"/>
                                        <p:tgtEl>
                                          <p:spTgt spid="644"/>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645"/>
                                        </p:tgtEl>
                                        <p:attrNameLst>
                                          <p:attrName>style.visibility</p:attrName>
                                        </p:attrNameLst>
                                      </p:cBhvr>
                                      <p:to>
                                        <p:strVal val="visible"/>
                                      </p:to>
                                    </p:set>
                                    <p:animEffect transition="in" filter="dissolve">
                                      <p:cBhvr>
                                        <p:cTn id="15" dur="500"/>
                                        <p:tgtEl>
                                          <p:spTgt spid="645"/>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646"/>
                                        </p:tgtEl>
                                        <p:attrNameLst>
                                          <p:attrName>style.visibility</p:attrName>
                                        </p:attrNameLst>
                                      </p:cBhvr>
                                      <p:to>
                                        <p:strVal val="visible"/>
                                      </p:to>
                                    </p:set>
                                    <p:animEffect transition="in" filter="dissolve">
                                      <p:cBhvr>
                                        <p:cTn id="18" dur="500"/>
                                        <p:tgtEl>
                                          <p:spTgt spid="646"/>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nodeType="clickEffect">
                                  <p:stCondLst>
                                    <p:cond delay="0"/>
                                  </p:stCondLst>
                                  <p:childTnLst>
                                    <p:set>
                                      <p:cBhvr>
                                        <p:cTn id="22" dur="1" fill="hold">
                                          <p:stCondLst>
                                            <p:cond delay="0"/>
                                          </p:stCondLst>
                                        </p:cTn>
                                        <p:tgtEl>
                                          <p:spTgt spid="649"/>
                                        </p:tgtEl>
                                        <p:attrNameLst>
                                          <p:attrName>style.visibility</p:attrName>
                                        </p:attrNameLst>
                                      </p:cBhvr>
                                      <p:to>
                                        <p:strVal val="visible"/>
                                      </p:to>
                                    </p:set>
                                    <p:animEffect transition="in" filter="dissolve">
                                      <p:cBhvr>
                                        <p:cTn id="23" dur="500"/>
                                        <p:tgtEl>
                                          <p:spTgt spid="649"/>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nodeType="clickEffect">
                                  <p:stCondLst>
                                    <p:cond delay="0"/>
                                  </p:stCondLst>
                                  <p:childTnLst>
                                    <p:set>
                                      <p:cBhvr>
                                        <p:cTn id="27" dur="1" fill="hold">
                                          <p:stCondLst>
                                            <p:cond delay="0"/>
                                          </p:stCondLst>
                                        </p:cTn>
                                        <p:tgtEl>
                                          <p:spTgt spid="657"/>
                                        </p:tgtEl>
                                        <p:attrNameLst>
                                          <p:attrName>style.visibility</p:attrName>
                                        </p:attrNameLst>
                                      </p:cBhvr>
                                      <p:to>
                                        <p:strVal val="visible"/>
                                      </p:to>
                                    </p:set>
                                    <p:animEffect transition="in" filter="dissolve">
                                      <p:cBhvr>
                                        <p:cTn id="28" dur="500"/>
                                        <p:tgtEl>
                                          <p:spTgt spid="657"/>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nodeType="clickEffect">
                                  <p:stCondLst>
                                    <p:cond delay="0"/>
                                  </p:stCondLst>
                                  <p:childTnLst>
                                    <p:set>
                                      <p:cBhvr>
                                        <p:cTn id="32" dur="1" fill="hold">
                                          <p:stCondLst>
                                            <p:cond delay="0"/>
                                          </p:stCondLst>
                                        </p:cTn>
                                        <p:tgtEl>
                                          <p:spTgt spid="653"/>
                                        </p:tgtEl>
                                        <p:attrNameLst>
                                          <p:attrName>style.visibility</p:attrName>
                                        </p:attrNameLst>
                                      </p:cBhvr>
                                      <p:to>
                                        <p:strVal val="visible"/>
                                      </p:to>
                                    </p:set>
                                    <p:animEffect transition="in" filter="dissolve">
                                      <p:cBhvr>
                                        <p:cTn id="33" dur="500"/>
                                        <p:tgtEl>
                                          <p:spTgt spid="653"/>
                                        </p:tgtEl>
                                      </p:cBhvr>
                                    </p:animEffect>
                                  </p:childTnLst>
                                </p:cTn>
                              </p:par>
                            </p:childTnLst>
                          </p:cTn>
                        </p:par>
                      </p:childTnLst>
                    </p:cTn>
                  </p:par>
                  <p:par>
                    <p:cTn id="34" fill="hold">
                      <p:stCondLst>
                        <p:cond delay="indefinite"/>
                      </p:stCondLst>
                      <p:childTnLst>
                        <p:par>
                          <p:cTn id="35" fill="hold">
                            <p:stCondLst>
                              <p:cond delay="0"/>
                            </p:stCondLst>
                            <p:childTnLst>
                              <p:par>
                                <p:cTn id="36" presetID="9" presetClass="entr" presetSubtype="0" fill="hold" nodeType="clickEffect">
                                  <p:stCondLst>
                                    <p:cond delay="0"/>
                                  </p:stCondLst>
                                  <p:childTnLst>
                                    <p:set>
                                      <p:cBhvr>
                                        <p:cTn id="37" dur="1" fill="hold">
                                          <p:stCondLst>
                                            <p:cond delay="0"/>
                                          </p:stCondLst>
                                        </p:cTn>
                                        <p:tgtEl>
                                          <p:spTgt spid="661"/>
                                        </p:tgtEl>
                                        <p:attrNameLst>
                                          <p:attrName>style.visibility</p:attrName>
                                        </p:attrNameLst>
                                      </p:cBhvr>
                                      <p:to>
                                        <p:strVal val="visible"/>
                                      </p:to>
                                    </p:set>
                                    <p:animEffect transition="in" filter="dissolve">
                                      <p:cBhvr>
                                        <p:cTn id="38" dur="500"/>
                                        <p:tgtEl>
                                          <p:spTgt spid="6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4" grpId="0" animBg="1"/>
      <p:bldP spid="645" grpId="0"/>
      <p:bldP spid="646"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979"/>
        <p:cNvGrpSpPr/>
        <p:nvPr/>
      </p:nvGrpSpPr>
      <p:grpSpPr>
        <a:xfrm>
          <a:off x="0" y="0"/>
          <a:ext cx="0" cy="0"/>
          <a:chOff x="0" y="0"/>
          <a:chExt cx="0" cy="0"/>
        </a:xfrm>
      </p:grpSpPr>
      <p:pic>
        <p:nvPicPr>
          <p:cNvPr id="980" name="Google Shape;980;p37"/>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981" name="Google Shape;981;p37"/>
          <p:cNvSpPr/>
          <p:nvPr/>
        </p:nvSpPr>
        <p:spPr>
          <a:xfrm>
            <a:off x="6096000" y="0"/>
            <a:ext cx="6096000" cy="6858000"/>
          </a:xfrm>
          <a:prstGeom prst="rect">
            <a:avLst/>
          </a:prstGeom>
          <a:gradFill>
            <a:gsLst>
              <a:gs pos="0">
                <a:srgbClr val="C6C6C6"/>
              </a:gs>
              <a:gs pos="100000">
                <a:srgbClr val="EEEEEF"/>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982" name="Google Shape;982;p37"/>
          <p:cNvSpPr txBox="1"/>
          <p:nvPr/>
        </p:nvSpPr>
        <p:spPr>
          <a:xfrm>
            <a:off x="4314092" y="3088986"/>
            <a:ext cx="7398937" cy="1323439"/>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s-ES_tradnl" sz="8000" b="1" dirty="0" err="1">
                <a:solidFill>
                  <a:srgbClr val="3F3F3F"/>
                </a:solidFill>
                <a:latin typeface="Century Gothic"/>
                <a:ea typeface="Century Gothic"/>
                <a:cs typeface="Century Gothic"/>
                <a:sym typeface="Century Gothic"/>
              </a:rPr>
              <a:t>Thank</a:t>
            </a:r>
            <a:r>
              <a:rPr lang="es-ES_tradnl" sz="8000" b="1" dirty="0">
                <a:solidFill>
                  <a:srgbClr val="3F3F3F"/>
                </a:solidFill>
                <a:latin typeface="Century Gothic"/>
                <a:ea typeface="Century Gothic"/>
                <a:cs typeface="Century Gothic"/>
                <a:sym typeface="Century Gothic"/>
              </a:rPr>
              <a:t> </a:t>
            </a:r>
            <a:r>
              <a:rPr lang="es-ES_tradnl" sz="8000" b="1" dirty="0" err="1">
                <a:solidFill>
                  <a:srgbClr val="3F3F3F"/>
                </a:solidFill>
                <a:latin typeface="Century Gothic"/>
                <a:ea typeface="Century Gothic"/>
                <a:cs typeface="Century Gothic"/>
                <a:sym typeface="Century Gothic"/>
              </a:rPr>
              <a:t>you</a:t>
            </a:r>
            <a:endParaRPr lang="es-ES_tradnl" sz="8000" b="1" dirty="0">
              <a:solidFill>
                <a:srgbClr val="3F3F3F"/>
              </a:solidFill>
              <a:latin typeface="Century Gothic"/>
              <a:ea typeface="Century Gothic"/>
              <a:cs typeface="Century Gothic"/>
              <a:sym typeface="Century Gothic"/>
            </a:endParaRPr>
          </a:p>
        </p:txBody>
      </p:sp>
      <p:sp>
        <p:nvSpPr>
          <p:cNvPr id="983" name="Google Shape;983;p37"/>
          <p:cNvSpPr txBox="1"/>
          <p:nvPr/>
        </p:nvSpPr>
        <p:spPr>
          <a:xfrm>
            <a:off x="5181599" y="2606167"/>
            <a:ext cx="6531430" cy="707886"/>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s-ES_tradnl" sz="4000" i="1" dirty="0">
                <a:solidFill>
                  <a:srgbClr val="595959"/>
                </a:solidFill>
                <a:latin typeface="Century Gothic"/>
                <a:ea typeface="Century Gothic"/>
                <a:cs typeface="Century Gothic"/>
                <a:sym typeface="Century Gothic"/>
              </a:rPr>
              <a:t>Gracias por su tiempo,</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983"/>
                                        </p:tgtEl>
                                        <p:attrNameLst>
                                          <p:attrName>style.visibility</p:attrName>
                                        </p:attrNameLst>
                                      </p:cBhvr>
                                      <p:to>
                                        <p:strVal val="visible"/>
                                      </p:to>
                                    </p:set>
                                    <p:anim calcmode="lin" valueType="num">
                                      <p:cBhvr additive="base">
                                        <p:cTn id="7" dur="500"/>
                                        <p:tgtEl>
                                          <p:spTgt spid="983"/>
                                        </p:tgtEl>
                                        <p:attrNameLst>
                                          <p:attrName>ppt_x</p:attrName>
                                        </p:attrNameLst>
                                      </p:cBhvr>
                                      <p:tavLst>
                                        <p:tav tm="0">
                                          <p:val>
                                            <p:strVal val="#ppt_x+1"/>
                                          </p:val>
                                        </p:tav>
                                        <p:tav tm="100000">
                                          <p:val>
                                            <p:strVal val="#ppt_x"/>
                                          </p:val>
                                        </p:tav>
                                      </p:tavLst>
                                    </p:anim>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982"/>
                                        </p:tgtEl>
                                        <p:attrNameLst>
                                          <p:attrName>style.visibility</p:attrName>
                                        </p:attrNameLst>
                                      </p:cBhvr>
                                      <p:to>
                                        <p:strVal val="visible"/>
                                      </p:to>
                                    </p:set>
                                    <p:animEffect transition="in" filter="fade">
                                      <p:cBhvr>
                                        <p:cTn id="11" dur="1000"/>
                                        <p:tgtEl>
                                          <p:spTgt spid="9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pic>
        <p:nvPicPr>
          <p:cNvPr id="125" name="Google Shape;125;p15"/>
          <p:cNvPicPr preferRelativeResize="0"/>
          <p:nvPr/>
        </p:nvPicPr>
        <p:blipFill rotWithShape="1">
          <a:blip r:embed="rId3">
            <a:alphaModFix/>
          </a:blip>
          <a:srcRect/>
          <a:stretch/>
        </p:blipFill>
        <p:spPr>
          <a:xfrm rot="5400000">
            <a:off x="4597417" y="-4597418"/>
            <a:ext cx="2997165" cy="12192000"/>
          </a:xfrm>
          <a:prstGeom prst="rect">
            <a:avLst/>
          </a:prstGeom>
          <a:noFill/>
          <a:ln>
            <a:noFill/>
          </a:ln>
        </p:spPr>
      </p:pic>
      <p:sp>
        <p:nvSpPr>
          <p:cNvPr id="126" name="Google Shape;126;p15"/>
          <p:cNvSpPr txBox="1"/>
          <p:nvPr/>
        </p:nvSpPr>
        <p:spPr>
          <a:xfrm>
            <a:off x="4638177" y="3044279"/>
            <a:ext cx="2915645" cy="769441"/>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id-ID" sz="4400" b="1" dirty="0">
                <a:solidFill>
                  <a:srgbClr val="3A3838"/>
                </a:solidFill>
                <a:latin typeface="Century Gothic"/>
                <a:ea typeface="Century Gothic"/>
                <a:cs typeface="Century Gothic"/>
                <a:sym typeface="Century Gothic"/>
              </a:rPr>
              <a:t>01</a:t>
            </a:r>
            <a:endParaRPr sz="4400" b="1" dirty="0">
              <a:solidFill>
                <a:srgbClr val="3A3838"/>
              </a:solidFill>
              <a:latin typeface="Century Gothic"/>
              <a:ea typeface="Century Gothic"/>
              <a:cs typeface="Century Gothic"/>
              <a:sym typeface="Century Gothic"/>
            </a:endParaRPr>
          </a:p>
        </p:txBody>
      </p:sp>
      <p:grpSp>
        <p:nvGrpSpPr>
          <p:cNvPr id="127" name="Google Shape;127;p15"/>
          <p:cNvGrpSpPr/>
          <p:nvPr/>
        </p:nvGrpSpPr>
        <p:grpSpPr>
          <a:xfrm>
            <a:off x="3031372" y="3869235"/>
            <a:ext cx="6661268" cy="1009650"/>
            <a:chOff x="2958192" y="3025943"/>
            <a:chExt cx="5956300" cy="1009650"/>
          </a:xfrm>
        </p:grpSpPr>
        <p:sp>
          <p:nvSpPr>
            <p:cNvPr id="128" name="Google Shape;128;p15"/>
            <p:cNvSpPr/>
            <p:nvPr/>
          </p:nvSpPr>
          <p:spPr>
            <a:xfrm>
              <a:off x="2958192" y="3025943"/>
              <a:ext cx="5956300" cy="1009650"/>
            </a:xfrm>
            <a:prstGeom prst="rect">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3A3838"/>
                </a:solidFill>
                <a:latin typeface="Century Gothic"/>
                <a:ea typeface="Century Gothic"/>
                <a:cs typeface="Century Gothic"/>
                <a:sym typeface="Century Gothic"/>
              </a:endParaRPr>
            </a:p>
          </p:txBody>
        </p:sp>
        <p:sp>
          <p:nvSpPr>
            <p:cNvPr id="129" name="Google Shape;129;p15"/>
            <p:cNvSpPr txBox="1"/>
            <p:nvPr/>
          </p:nvSpPr>
          <p:spPr>
            <a:xfrm>
              <a:off x="2958192" y="3154550"/>
              <a:ext cx="5743762" cy="83788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id-ID" sz="4400" b="1" dirty="0">
                  <a:solidFill>
                    <a:srgbClr val="F2F2F2"/>
                  </a:solidFill>
                  <a:latin typeface="Century Gothic"/>
                  <a:ea typeface="Century Gothic"/>
                  <a:cs typeface="Century Gothic"/>
                  <a:sym typeface="Century Gothic"/>
                </a:rPr>
                <a:t>OBJETIVO </a:t>
              </a:r>
              <a:endParaRPr lang="es-ES" sz="4400" b="1" dirty="0">
                <a:solidFill>
                  <a:srgbClr val="F2F2F2"/>
                </a:solidFill>
                <a:latin typeface="Century Gothic"/>
                <a:ea typeface="Century Gothic"/>
                <a:cs typeface="Century Gothic"/>
                <a:sym typeface="Century Gothic"/>
              </a:endParaRPr>
            </a:p>
            <a:p>
              <a:pPr marL="0" marR="0" lvl="0" indent="0" algn="ctr" rtl="0">
                <a:spcBef>
                  <a:spcPts val="0"/>
                </a:spcBef>
                <a:spcAft>
                  <a:spcPts val="0"/>
                </a:spcAft>
                <a:buNone/>
              </a:pPr>
              <a:endParaRPr lang="es-ES_tradnl" sz="4400" b="1" dirty="0">
                <a:solidFill>
                  <a:srgbClr val="F2F2F2"/>
                </a:solidFill>
                <a:latin typeface="Century Gothic"/>
                <a:ea typeface="Century Gothic"/>
                <a:cs typeface="Century Gothic"/>
                <a:sym typeface="Century Gothic"/>
              </a:endParaRPr>
            </a:p>
          </p:txBody>
        </p:sp>
      </p:grpSp>
      <p:grpSp>
        <p:nvGrpSpPr>
          <p:cNvPr id="130" name="Google Shape;130;p15"/>
          <p:cNvGrpSpPr/>
          <p:nvPr/>
        </p:nvGrpSpPr>
        <p:grpSpPr>
          <a:xfrm>
            <a:off x="3031372" y="5350845"/>
            <a:ext cx="6661268" cy="400110"/>
            <a:chOff x="2133600" y="4572869"/>
            <a:chExt cx="7578006" cy="400110"/>
          </a:xfrm>
        </p:grpSpPr>
        <p:grpSp>
          <p:nvGrpSpPr>
            <p:cNvPr id="131" name="Google Shape;131;p15"/>
            <p:cNvGrpSpPr/>
            <p:nvPr/>
          </p:nvGrpSpPr>
          <p:grpSpPr>
            <a:xfrm>
              <a:off x="2133600" y="4862286"/>
              <a:ext cx="7578006" cy="0"/>
              <a:chOff x="2133600" y="4862286"/>
              <a:chExt cx="7578006" cy="0"/>
            </a:xfrm>
          </p:grpSpPr>
          <p:cxnSp>
            <p:nvCxnSpPr>
              <p:cNvPr id="132" name="Google Shape;132;p15"/>
              <p:cNvCxnSpPr/>
              <p:nvPr/>
            </p:nvCxnSpPr>
            <p:spPr>
              <a:xfrm>
                <a:off x="2133600" y="4862286"/>
                <a:ext cx="1872343" cy="0"/>
              </a:xfrm>
              <a:prstGeom prst="straightConnector1">
                <a:avLst/>
              </a:prstGeom>
              <a:noFill/>
              <a:ln w="25400" cap="flat" cmpd="sng">
                <a:solidFill>
                  <a:srgbClr val="3A3838"/>
                </a:solidFill>
                <a:prstDash val="solid"/>
                <a:miter lim="800000"/>
                <a:headEnd type="none" w="sm" len="sm"/>
                <a:tailEnd type="none" w="sm" len="sm"/>
              </a:ln>
            </p:spPr>
          </p:cxnSp>
          <p:cxnSp>
            <p:nvCxnSpPr>
              <p:cNvPr id="133" name="Google Shape;133;p15"/>
              <p:cNvCxnSpPr/>
              <p:nvPr/>
            </p:nvCxnSpPr>
            <p:spPr>
              <a:xfrm>
                <a:off x="7839263" y="4862286"/>
                <a:ext cx="1872343" cy="0"/>
              </a:xfrm>
              <a:prstGeom prst="straightConnector1">
                <a:avLst/>
              </a:prstGeom>
              <a:noFill/>
              <a:ln w="25400" cap="flat" cmpd="sng">
                <a:solidFill>
                  <a:srgbClr val="3A3838"/>
                </a:solidFill>
                <a:prstDash val="solid"/>
                <a:miter lim="800000"/>
                <a:headEnd type="none" w="sm" len="sm"/>
                <a:tailEnd type="none" w="sm" len="sm"/>
              </a:ln>
            </p:spPr>
          </p:cxnSp>
        </p:grpSp>
        <p:sp>
          <p:nvSpPr>
            <p:cNvPr id="134" name="Google Shape;134;p15"/>
            <p:cNvSpPr txBox="1"/>
            <p:nvPr/>
          </p:nvSpPr>
          <p:spPr>
            <a:xfrm>
              <a:off x="4143728" y="4572869"/>
              <a:ext cx="3557749" cy="40011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s-ES_tradnl" sz="2000" dirty="0">
                  <a:solidFill>
                    <a:srgbClr val="3A3838"/>
                  </a:solidFill>
                  <a:latin typeface="Century Gothic"/>
                  <a:ea typeface="Century Gothic"/>
                  <a:cs typeface="Century Gothic"/>
                  <a:sym typeface="Century Gothic"/>
                </a:rPr>
                <a:t> Sector Inmobiliario</a:t>
              </a:r>
            </a:p>
          </p:txBody>
        </p:sp>
      </p:grpSp>
    </p:spTree>
    <p:extLst>
      <p:ext uri="{BB962C8B-B14F-4D97-AF65-F5344CB8AC3E}">
        <p14:creationId xmlns:p14="http://schemas.microsoft.com/office/powerpoint/2010/main" val="1657567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126"/>
                                        </p:tgtEl>
                                        <p:attrNameLst>
                                          <p:attrName>style.visibility</p:attrName>
                                        </p:attrNameLst>
                                      </p:cBhvr>
                                      <p:to>
                                        <p:strVal val="visible"/>
                                      </p:to>
                                    </p:set>
                                    <p:anim calcmode="lin" valueType="num">
                                      <p:cBhvr additive="base">
                                        <p:cTn id="7" dur="500"/>
                                        <p:tgtEl>
                                          <p:spTgt spid="126"/>
                                        </p:tgtEl>
                                        <p:attrNameLst>
                                          <p:attrName>ppt_w</p:attrName>
                                        </p:attrNameLst>
                                      </p:cBhvr>
                                      <p:tavLst>
                                        <p:tav tm="0">
                                          <p:val>
                                            <p:strVal val="0"/>
                                          </p:val>
                                        </p:tav>
                                        <p:tav tm="100000">
                                          <p:val>
                                            <p:strVal val="#ppt_w"/>
                                          </p:val>
                                        </p:tav>
                                      </p:tavLst>
                                    </p:anim>
                                    <p:anim calcmode="lin" valueType="num">
                                      <p:cBhvr additive="base">
                                        <p:cTn id="8" dur="500"/>
                                        <p:tgtEl>
                                          <p:spTgt spid="126"/>
                                        </p:tgtEl>
                                        <p:attrNameLst>
                                          <p:attrName>ppt_h</p:attrName>
                                        </p:attrNameLst>
                                      </p:cBhvr>
                                      <p:tavLst>
                                        <p:tav tm="0">
                                          <p:val>
                                            <p:strVal val="0"/>
                                          </p:val>
                                        </p:tav>
                                        <p:tav tm="100000">
                                          <p:val>
                                            <p:strVal val="#ppt_h"/>
                                          </p:val>
                                        </p:tav>
                                      </p:tavLst>
                                    </p:anim>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127"/>
                                        </p:tgtEl>
                                        <p:attrNameLst>
                                          <p:attrName>style.visibility</p:attrName>
                                        </p:attrNameLst>
                                      </p:cBhvr>
                                      <p:to>
                                        <p:strVal val="visible"/>
                                      </p:to>
                                    </p:set>
                                    <p:animEffect transition="in" filter="fade">
                                      <p:cBhvr>
                                        <p:cTn id="12" dur="1000"/>
                                        <p:tgtEl>
                                          <p:spTgt spid="127"/>
                                        </p:tgtEl>
                                      </p:cBhvr>
                                    </p:animEffect>
                                  </p:childTnLst>
                                </p:cTn>
                              </p:par>
                            </p:childTnLst>
                          </p:cTn>
                        </p:par>
                        <p:par>
                          <p:cTn id="13" fill="hold">
                            <p:stCondLst>
                              <p:cond delay="1500"/>
                            </p:stCondLst>
                            <p:childTnLst>
                              <p:par>
                                <p:cTn id="14" presetID="10" presetClass="entr" presetSubtype="0" fill="hold" nodeType="afterEffect">
                                  <p:stCondLst>
                                    <p:cond delay="0"/>
                                  </p:stCondLst>
                                  <p:childTnLst>
                                    <p:set>
                                      <p:cBhvr>
                                        <p:cTn id="15" dur="1" fill="hold">
                                          <p:stCondLst>
                                            <p:cond delay="0"/>
                                          </p:stCondLst>
                                        </p:cTn>
                                        <p:tgtEl>
                                          <p:spTgt spid="130"/>
                                        </p:tgtEl>
                                        <p:attrNameLst>
                                          <p:attrName>style.visibility</p:attrName>
                                        </p:attrNameLst>
                                      </p:cBhvr>
                                      <p:to>
                                        <p:strVal val="visible"/>
                                      </p:to>
                                    </p:set>
                                    <p:animEffect transition="in" filter="fade">
                                      <p:cBhvr>
                                        <p:cTn id="16" dur="500"/>
                                        <p:tgtEl>
                                          <p:spTgt spid="1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92"/>
        <p:cNvGrpSpPr/>
        <p:nvPr/>
      </p:nvGrpSpPr>
      <p:grpSpPr>
        <a:xfrm>
          <a:off x="0" y="0"/>
          <a:ext cx="0" cy="0"/>
          <a:chOff x="0" y="0"/>
          <a:chExt cx="0" cy="0"/>
        </a:xfrm>
      </p:grpSpPr>
      <p:grpSp>
        <p:nvGrpSpPr>
          <p:cNvPr id="493" name="Google Shape;493;p26"/>
          <p:cNvGrpSpPr/>
          <p:nvPr/>
        </p:nvGrpSpPr>
        <p:grpSpPr>
          <a:xfrm>
            <a:off x="1092624" y="2428075"/>
            <a:ext cx="3394007" cy="2763887"/>
            <a:chOff x="4517221" y="2682505"/>
            <a:chExt cx="7028976" cy="5802508"/>
          </a:xfrm>
        </p:grpSpPr>
        <p:sp>
          <p:nvSpPr>
            <p:cNvPr id="494" name="Google Shape;494;p26"/>
            <p:cNvSpPr/>
            <p:nvPr/>
          </p:nvSpPr>
          <p:spPr>
            <a:xfrm>
              <a:off x="4607493" y="2795680"/>
              <a:ext cx="6938704" cy="5689333"/>
            </a:xfrm>
            <a:custGeom>
              <a:avLst/>
              <a:gdLst/>
              <a:ahLst/>
              <a:cxnLst/>
              <a:rect l="l" t="t" r="r" b="b"/>
              <a:pathLst>
                <a:path w="1847" h="1514" extrusionOk="0">
                  <a:moveTo>
                    <a:pt x="1735" y="757"/>
                  </a:moveTo>
                  <a:cubicBezTo>
                    <a:pt x="1623" y="1175"/>
                    <a:pt x="1169" y="1514"/>
                    <a:pt x="721" y="1514"/>
                  </a:cubicBezTo>
                  <a:cubicBezTo>
                    <a:pt x="273" y="1514"/>
                    <a:pt x="0" y="1175"/>
                    <a:pt x="112" y="757"/>
                  </a:cubicBezTo>
                  <a:cubicBezTo>
                    <a:pt x="224" y="339"/>
                    <a:pt x="678" y="0"/>
                    <a:pt x="1126" y="0"/>
                  </a:cubicBezTo>
                  <a:cubicBezTo>
                    <a:pt x="1574" y="0"/>
                    <a:pt x="1847" y="339"/>
                    <a:pt x="1735" y="757"/>
                  </a:cubicBezTo>
                  <a:close/>
                </a:path>
              </a:pathLst>
            </a:custGeom>
            <a:solidFill>
              <a:srgbClr val="38562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495" name="Google Shape;495;p26"/>
            <p:cNvSpPr/>
            <p:nvPr/>
          </p:nvSpPr>
          <p:spPr>
            <a:xfrm>
              <a:off x="4517221" y="2682505"/>
              <a:ext cx="6938705" cy="5689333"/>
            </a:xfrm>
            <a:custGeom>
              <a:avLst/>
              <a:gdLst/>
              <a:ahLst/>
              <a:cxnLst/>
              <a:rect l="l" t="t" r="r" b="b"/>
              <a:pathLst>
                <a:path w="1847" h="1514" extrusionOk="0">
                  <a:moveTo>
                    <a:pt x="1735" y="757"/>
                  </a:moveTo>
                  <a:cubicBezTo>
                    <a:pt x="1623" y="1175"/>
                    <a:pt x="1169" y="1514"/>
                    <a:pt x="721" y="1514"/>
                  </a:cubicBezTo>
                  <a:cubicBezTo>
                    <a:pt x="273" y="1514"/>
                    <a:pt x="0" y="1175"/>
                    <a:pt x="112" y="757"/>
                  </a:cubicBezTo>
                  <a:cubicBezTo>
                    <a:pt x="224" y="339"/>
                    <a:pt x="678" y="0"/>
                    <a:pt x="1126" y="0"/>
                  </a:cubicBezTo>
                  <a:cubicBezTo>
                    <a:pt x="1574" y="0"/>
                    <a:pt x="1847" y="339"/>
                    <a:pt x="1735" y="757"/>
                  </a:cubicBezTo>
                  <a:close/>
                </a:path>
              </a:pathLst>
            </a:custGeom>
            <a:solidFill>
              <a:srgbClr val="C6C6C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entury Gothic"/>
                <a:ea typeface="Century Gothic"/>
                <a:cs typeface="Century Gothic"/>
                <a:sym typeface="Century Gothic"/>
              </a:endParaRPr>
            </a:p>
          </p:txBody>
        </p:sp>
        <p:sp>
          <p:nvSpPr>
            <p:cNvPr id="496" name="Google Shape;496;p26"/>
            <p:cNvSpPr/>
            <p:nvPr/>
          </p:nvSpPr>
          <p:spPr>
            <a:xfrm>
              <a:off x="5175136" y="3222379"/>
              <a:ext cx="5624405" cy="4611113"/>
            </a:xfrm>
            <a:custGeom>
              <a:avLst/>
              <a:gdLst/>
              <a:ahLst/>
              <a:cxnLst/>
              <a:rect l="l" t="t" r="r" b="b"/>
              <a:pathLst>
                <a:path w="1497" h="1227" extrusionOk="0">
                  <a:moveTo>
                    <a:pt x="1406" y="613"/>
                  </a:moveTo>
                  <a:cubicBezTo>
                    <a:pt x="1315" y="952"/>
                    <a:pt x="947" y="1227"/>
                    <a:pt x="584" y="1227"/>
                  </a:cubicBezTo>
                  <a:cubicBezTo>
                    <a:pt x="221" y="1227"/>
                    <a:pt x="0" y="952"/>
                    <a:pt x="91" y="613"/>
                  </a:cubicBezTo>
                  <a:cubicBezTo>
                    <a:pt x="182" y="274"/>
                    <a:pt x="550" y="0"/>
                    <a:pt x="913" y="0"/>
                  </a:cubicBezTo>
                  <a:cubicBezTo>
                    <a:pt x="1276" y="0"/>
                    <a:pt x="1497" y="274"/>
                    <a:pt x="1406" y="613"/>
                  </a:cubicBezTo>
                  <a:close/>
                </a:path>
              </a:pathLst>
            </a:custGeom>
            <a:solidFill>
              <a:srgbClr val="767171"/>
            </a:solidFill>
            <a:ln>
              <a:noFill/>
            </a:ln>
            <a:effectLst>
              <a:outerShdw blurRad="292100" dist="266700" dir="8100000" algn="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entury Gothic"/>
                <a:ea typeface="Century Gothic"/>
                <a:cs typeface="Century Gothic"/>
                <a:sym typeface="Century Gothic"/>
              </a:endParaRPr>
            </a:p>
          </p:txBody>
        </p:sp>
        <p:sp>
          <p:nvSpPr>
            <p:cNvPr id="497" name="Google Shape;497;p26"/>
            <p:cNvSpPr/>
            <p:nvPr/>
          </p:nvSpPr>
          <p:spPr>
            <a:xfrm>
              <a:off x="5542344" y="3523670"/>
              <a:ext cx="4888459" cy="4005473"/>
            </a:xfrm>
            <a:custGeom>
              <a:avLst/>
              <a:gdLst/>
              <a:ahLst/>
              <a:cxnLst/>
              <a:rect l="l" t="t" r="r" b="b"/>
              <a:pathLst>
                <a:path w="1301" h="1066" extrusionOk="0">
                  <a:moveTo>
                    <a:pt x="1222" y="533"/>
                  </a:moveTo>
                  <a:cubicBezTo>
                    <a:pt x="1143" y="828"/>
                    <a:pt x="823" y="1066"/>
                    <a:pt x="508" y="1066"/>
                  </a:cubicBezTo>
                  <a:cubicBezTo>
                    <a:pt x="192" y="1066"/>
                    <a:pt x="0" y="828"/>
                    <a:pt x="79" y="533"/>
                  </a:cubicBezTo>
                  <a:cubicBezTo>
                    <a:pt x="158" y="239"/>
                    <a:pt x="478" y="0"/>
                    <a:pt x="793" y="0"/>
                  </a:cubicBezTo>
                  <a:cubicBezTo>
                    <a:pt x="1109" y="0"/>
                    <a:pt x="1301" y="239"/>
                    <a:pt x="1222" y="533"/>
                  </a:cubicBezTo>
                  <a:close/>
                </a:path>
              </a:pathLst>
            </a:custGeom>
            <a:solidFill>
              <a:srgbClr val="C6C6C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entury Gothic"/>
                <a:ea typeface="Century Gothic"/>
                <a:cs typeface="Century Gothic"/>
                <a:sym typeface="Century Gothic"/>
              </a:endParaRPr>
            </a:p>
          </p:txBody>
        </p:sp>
        <p:sp>
          <p:nvSpPr>
            <p:cNvPr id="498" name="Google Shape;498;p26"/>
            <p:cNvSpPr/>
            <p:nvPr/>
          </p:nvSpPr>
          <p:spPr>
            <a:xfrm>
              <a:off x="6048785" y="3933546"/>
              <a:ext cx="3874046" cy="3185720"/>
            </a:xfrm>
            <a:custGeom>
              <a:avLst/>
              <a:gdLst/>
              <a:ahLst/>
              <a:cxnLst/>
              <a:rect l="l" t="t" r="r" b="b"/>
              <a:pathLst>
                <a:path w="1031" h="848" extrusionOk="0">
                  <a:moveTo>
                    <a:pt x="968" y="424"/>
                  </a:moveTo>
                  <a:cubicBezTo>
                    <a:pt x="905" y="658"/>
                    <a:pt x="652" y="848"/>
                    <a:pt x="402" y="848"/>
                  </a:cubicBezTo>
                  <a:cubicBezTo>
                    <a:pt x="152" y="848"/>
                    <a:pt x="0" y="658"/>
                    <a:pt x="63" y="424"/>
                  </a:cubicBezTo>
                  <a:cubicBezTo>
                    <a:pt x="126" y="190"/>
                    <a:pt x="379" y="0"/>
                    <a:pt x="629" y="0"/>
                  </a:cubicBezTo>
                  <a:cubicBezTo>
                    <a:pt x="879" y="0"/>
                    <a:pt x="1031" y="190"/>
                    <a:pt x="968" y="424"/>
                  </a:cubicBezTo>
                  <a:close/>
                </a:path>
              </a:pathLst>
            </a:custGeom>
            <a:solidFill>
              <a:srgbClr val="767171"/>
            </a:solidFill>
            <a:ln>
              <a:noFill/>
            </a:ln>
            <a:effectLst>
              <a:outerShdw blurRad="292100" dist="266700" dir="8100000" algn="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entury Gothic"/>
                <a:ea typeface="Century Gothic"/>
                <a:cs typeface="Century Gothic"/>
                <a:sym typeface="Century Gothic"/>
              </a:endParaRPr>
            </a:p>
          </p:txBody>
        </p:sp>
        <p:sp>
          <p:nvSpPr>
            <p:cNvPr id="499" name="Google Shape;499;p26"/>
            <p:cNvSpPr/>
            <p:nvPr/>
          </p:nvSpPr>
          <p:spPr>
            <a:xfrm>
              <a:off x="6466671" y="4268417"/>
              <a:ext cx="3040063" cy="2517775"/>
            </a:xfrm>
            <a:custGeom>
              <a:avLst/>
              <a:gdLst/>
              <a:ahLst/>
              <a:cxnLst/>
              <a:rect l="l" t="t" r="r" b="b"/>
              <a:pathLst>
                <a:path w="809" h="670" extrusionOk="0">
                  <a:moveTo>
                    <a:pt x="759" y="335"/>
                  </a:moveTo>
                  <a:cubicBezTo>
                    <a:pt x="710" y="520"/>
                    <a:pt x="511" y="670"/>
                    <a:pt x="315" y="670"/>
                  </a:cubicBezTo>
                  <a:cubicBezTo>
                    <a:pt x="119" y="670"/>
                    <a:pt x="0" y="520"/>
                    <a:pt x="50" y="335"/>
                  </a:cubicBezTo>
                  <a:cubicBezTo>
                    <a:pt x="99" y="150"/>
                    <a:pt x="298" y="0"/>
                    <a:pt x="494" y="0"/>
                  </a:cubicBezTo>
                  <a:cubicBezTo>
                    <a:pt x="690" y="0"/>
                    <a:pt x="809" y="150"/>
                    <a:pt x="759" y="335"/>
                  </a:cubicBezTo>
                  <a:close/>
                </a:path>
              </a:pathLst>
            </a:custGeom>
            <a:solidFill>
              <a:srgbClr val="C6C6C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entury Gothic"/>
                <a:ea typeface="Century Gothic"/>
                <a:cs typeface="Century Gothic"/>
                <a:sym typeface="Century Gothic"/>
              </a:endParaRPr>
            </a:p>
          </p:txBody>
        </p:sp>
        <p:sp>
          <p:nvSpPr>
            <p:cNvPr id="500" name="Google Shape;500;p26"/>
            <p:cNvSpPr/>
            <p:nvPr/>
          </p:nvSpPr>
          <p:spPr>
            <a:xfrm>
              <a:off x="6876533" y="4595772"/>
              <a:ext cx="2220080" cy="1862798"/>
            </a:xfrm>
            <a:custGeom>
              <a:avLst/>
              <a:gdLst/>
              <a:ahLst/>
              <a:cxnLst/>
              <a:rect l="l" t="t" r="r" b="b"/>
              <a:pathLst>
                <a:path w="591" h="496" extrusionOk="0">
                  <a:moveTo>
                    <a:pt x="555" y="248"/>
                  </a:moveTo>
                  <a:cubicBezTo>
                    <a:pt x="518" y="385"/>
                    <a:pt x="372" y="496"/>
                    <a:pt x="229" y="496"/>
                  </a:cubicBezTo>
                  <a:cubicBezTo>
                    <a:pt x="86" y="496"/>
                    <a:pt x="0" y="385"/>
                    <a:pt x="36" y="248"/>
                  </a:cubicBezTo>
                  <a:cubicBezTo>
                    <a:pt x="73" y="111"/>
                    <a:pt x="219" y="0"/>
                    <a:pt x="362" y="0"/>
                  </a:cubicBezTo>
                  <a:cubicBezTo>
                    <a:pt x="505" y="0"/>
                    <a:pt x="591" y="111"/>
                    <a:pt x="555" y="248"/>
                  </a:cubicBezTo>
                  <a:close/>
                </a:path>
              </a:pathLst>
            </a:custGeom>
            <a:solidFill>
              <a:srgbClr val="767171"/>
            </a:solidFill>
            <a:ln>
              <a:noFill/>
            </a:ln>
            <a:effectLst>
              <a:outerShdw blurRad="292100" dist="266700" dir="8100000" algn="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entury Gothic"/>
                <a:ea typeface="Century Gothic"/>
                <a:cs typeface="Century Gothic"/>
                <a:sym typeface="Century Gothic"/>
              </a:endParaRPr>
            </a:p>
          </p:txBody>
        </p:sp>
        <p:sp>
          <p:nvSpPr>
            <p:cNvPr id="501" name="Google Shape;501;p26"/>
            <p:cNvSpPr/>
            <p:nvPr/>
          </p:nvSpPr>
          <p:spPr>
            <a:xfrm>
              <a:off x="7454096" y="5090742"/>
              <a:ext cx="1068388" cy="876300"/>
            </a:xfrm>
            <a:custGeom>
              <a:avLst/>
              <a:gdLst/>
              <a:ahLst/>
              <a:cxnLst/>
              <a:rect l="l" t="t" r="r" b="b"/>
              <a:pathLst>
                <a:path w="284" h="233" extrusionOk="0">
                  <a:moveTo>
                    <a:pt x="266" y="116"/>
                  </a:moveTo>
                  <a:cubicBezTo>
                    <a:pt x="249" y="180"/>
                    <a:pt x="179" y="233"/>
                    <a:pt x="110" y="233"/>
                  </a:cubicBezTo>
                  <a:cubicBezTo>
                    <a:pt x="41" y="233"/>
                    <a:pt x="0" y="180"/>
                    <a:pt x="17" y="116"/>
                  </a:cubicBezTo>
                  <a:cubicBezTo>
                    <a:pt x="34" y="52"/>
                    <a:pt x="104" y="0"/>
                    <a:pt x="173" y="0"/>
                  </a:cubicBezTo>
                  <a:cubicBezTo>
                    <a:pt x="242" y="0"/>
                    <a:pt x="284" y="52"/>
                    <a:pt x="266" y="116"/>
                  </a:cubicBezTo>
                  <a:close/>
                </a:path>
              </a:pathLst>
            </a:custGeom>
            <a:solidFill>
              <a:srgbClr val="EEEEEF"/>
            </a:solidFill>
            <a:ln>
              <a:noFill/>
            </a:ln>
            <a:effectLst>
              <a:outerShdw blurRad="50800" dist="38100" dir="8100000" algn="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entury Gothic"/>
                <a:ea typeface="Century Gothic"/>
                <a:cs typeface="Century Gothic"/>
                <a:sym typeface="Century Gothic"/>
              </a:endParaRPr>
            </a:p>
          </p:txBody>
        </p:sp>
      </p:grpSp>
      <p:sp>
        <p:nvSpPr>
          <p:cNvPr id="538" name="Google Shape;538;p26"/>
          <p:cNvSpPr/>
          <p:nvPr/>
        </p:nvSpPr>
        <p:spPr>
          <a:xfrm>
            <a:off x="7014342" y="1939125"/>
            <a:ext cx="4436923" cy="542858"/>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ES_tradnl" sz="2000" b="1" dirty="0">
                <a:solidFill>
                  <a:srgbClr val="767171"/>
                </a:solidFill>
                <a:latin typeface="Century Gothic"/>
                <a:ea typeface="Century Gothic"/>
                <a:cs typeface="Century Gothic"/>
                <a:sym typeface="Century Gothic"/>
              </a:rPr>
              <a:t>¿Cómo se encuentra el mercado?</a:t>
            </a:r>
          </a:p>
        </p:txBody>
      </p:sp>
      <p:grpSp>
        <p:nvGrpSpPr>
          <p:cNvPr id="548" name="Google Shape;548;p26"/>
          <p:cNvGrpSpPr/>
          <p:nvPr/>
        </p:nvGrpSpPr>
        <p:grpSpPr>
          <a:xfrm>
            <a:off x="4155056" y="214632"/>
            <a:ext cx="3456384" cy="841141"/>
            <a:chOff x="4449531" y="102550"/>
            <a:chExt cx="3456384" cy="841141"/>
          </a:xfrm>
        </p:grpSpPr>
        <p:sp>
          <p:nvSpPr>
            <p:cNvPr id="549" name="Google Shape;549;p26"/>
            <p:cNvSpPr txBox="1"/>
            <p:nvPr/>
          </p:nvSpPr>
          <p:spPr>
            <a:xfrm>
              <a:off x="4449531" y="102550"/>
              <a:ext cx="3456384" cy="686341"/>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s-ES_tradnl" sz="4000" dirty="0">
                  <a:solidFill>
                    <a:srgbClr val="3A3838"/>
                  </a:solidFill>
                  <a:latin typeface="Century Gothic"/>
                  <a:ea typeface="Century Gothic"/>
                  <a:cs typeface="Century Gothic"/>
                  <a:sym typeface="Century Gothic"/>
                </a:rPr>
                <a:t>Target</a:t>
              </a:r>
            </a:p>
          </p:txBody>
        </p:sp>
        <p:grpSp>
          <p:nvGrpSpPr>
            <p:cNvPr id="550" name="Google Shape;550;p26"/>
            <p:cNvGrpSpPr/>
            <p:nvPr/>
          </p:nvGrpSpPr>
          <p:grpSpPr>
            <a:xfrm>
              <a:off x="5964124" y="850567"/>
              <a:ext cx="426498" cy="93124"/>
              <a:chOff x="5851936" y="762206"/>
              <a:chExt cx="426498" cy="93124"/>
            </a:xfrm>
          </p:grpSpPr>
          <p:sp>
            <p:nvSpPr>
              <p:cNvPr id="551" name="Google Shape;551;p26"/>
              <p:cNvSpPr/>
              <p:nvPr/>
            </p:nvSpPr>
            <p:spPr>
              <a:xfrm>
                <a:off x="5851936" y="762206"/>
                <a:ext cx="93123" cy="93123"/>
              </a:xfrm>
              <a:prstGeom prst="ellipse">
                <a:avLst/>
              </a:prstGeom>
              <a:solidFill>
                <a:srgbClr val="3A3838">
                  <a:alpha val="80784"/>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a:solidFill>
                    <a:srgbClr val="3A3838"/>
                  </a:solidFill>
                  <a:latin typeface="Century Gothic"/>
                  <a:ea typeface="Century Gothic"/>
                  <a:cs typeface="Century Gothic"/>
                  <a:sym typeface="Century Gothic"/>
                </a:endParaRPr>
              </a:p>
            </p:txBody>
          </p:sp>
          <p:sp>
            <p:nvSpPr>
              <p:cNvPr id="552" name="Google Shape;552;p26"/>
              <p:cNvSpPr/>
              <p:nvPr/>
            </p:nvSpPr>
            <p:spPr>
              <a:xfrm>
                <a:off x="6019942" y="764144"/>
                <a:ext cx="91186" cy="91186"/>
              </a:xfrm>
              <a:prstGeom prst="ellipse">
                <a:avLst/>
              </a:prstGeom>
              <a:solidFill>
                <a:srgbClr val="3A3838">
                  <a:alpha val="80784"/>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a:solidFill>
                    <a:srgbClr val="3A3838"/>
                  </a:solidFill>
                  <a:latin typeface="Century Gothic"/>
                  <a:ea typeface="Century Gothic"/>
                  <a:cs typeface="Century Gothic"/>
                  <a:sym typeface="Century Gothic"/>
                </a:endParaRPr>
              </a:p>
            </p:txBody>
          </p:sp>
          <p:sp>
            <p:nvSpPr>
              <p:cNvPr id="553" name="Google Shape;553;p26"/>
              <p:cNvSpPr/>
              <p:nvPr/>
            </p:nvSpPr>
            <p:spPr>
              <a:xfrm>
                <a:off x="6186010" y="762906"/>
                <a:ext cx="92424" cy="92424"/>
              </a:xfrm>
              <a:prstGeom prst="ellipse">
                <a:avLst/>
              </a:prstGeom>
              <a:solidFill>
                <a:srgbClr val="3A3838">
                  <a:alpha val="80784"/>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a:solidFill>
                    <a:srgbClr val="3A3838"/>
                  </a:solidFill>
                  <a:latin typeface="Century Gothic"/>
                  <a:ea typeface="Century Gothic"/>
                  <a:cs typeface="Century Gothic"/>
                  <a:sym typeface="Century Gothic"/>
                </a:endParaRPr>
              </a:p>
            </p:txBody>
          </p:sp>
        </p:grpSp>
      </p:grpSp>
      <p:sp>
        <p:nvSpPr>
          <p:cNvPr id="2" name="Google Shape;177;p17">
            <a:extLst>
              <a:ext uri="{FF2B5EF4-FFF2-40B4-BE49-F238E27FC236}">
                <a16:creationId xmlns:a16="http://schemas.microsoft.com/office/drawing/2014/main" id="{320613D6-88B3-8B89-16EE-A8DADDA69A49}"/>
              </a:ext>
            </a:extLst>
          </p:cNvPr>
          <p:cNvSpPr/>
          <p:nvPr/>
        </p:nvSpPr>
        <p:spPr>
          <a:xfrm>
            <a:off x="5886146" y="1673342"/>
            <a:ext cx="962063" cy="962063"/>
          </a:xfrm>
          <a:prstGeom prst="ellipse">
            <a:avLst/>
          </a:prstGeom>
          <a:solidFill>
            <a:srgbClr val="767171"/>
          </a:solidFill>
          <a:ln>
            <a:noFill/>
          </a:ln>
          <a:effectLst>
            <a:outerShdw blurRad="50800" dist="38100" dir="8100000" algn="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entury Gothic"/>
              <a:ea typeface="Century Gothic"/>
              <a:cs typeface="Century Gothic"/>
              <a:sym typeface="Century Gothic"/>
            </a:endParaRPr>
          </a:p>
        </p:txBody>
      </p:sp>
      <p:grpSp>
        <p:nvGrpSpPr>
          <p:cNvPr id="3" name="Google Shape;185;p17">
            <a:extLst>
              <a:ext uri="{FF2B5EF4-FFF2-40B4-BE49-F238E27FC236}">
                <a16:creationId xmlns:a16="http://schemas.microsoft.com/office/drawing/2014/main" id="{BB5DD055-4DCA-1DE5-B805-9AE3B814E4D7}"/>
              </a:ext>
            </a:extLst>
          </p:cNvPr>
          <p:cNvGrpSpPr/>
          <p:nvPr/>
        </p:nvGrpSpPr>
        <p:grpSpPr>
          <a:xfrm>
            <a:off x="6056165" y="1866811"/>
            <a:ext cx="612293" cy="561272"/>
            <a:chOff x="5147549" y="4340630"/>
            <a:chExt cx="232545" cy="213168"/>
          </a:xfrm>
        </p:grpSpPr>
        <p:sp>
          <p:nvSpPr>
            <p:cNvPr id="4" name="Google Shape;186;p17">
              <a:extLst>
                <a:ext uri="{FF2B5EF4-FFF2-40B4-BE49-F238E27FC236}">
                  <a16:creationId xmlns:a16="http://schemas.microsoft.com/office/drawing/2014/main" id="{24B9737E-9B85-BED1-240E-7DBEFA84F125}"/>
                </a:ext>
              </a:extLst>
            </p:cNvPr>
            <p:cNvSpPr/>
            <p:nvPr/>
          </p:nvSpPr>
          <p:spPr>
            <a:xfrm>
              <a:off x="5201810" y="4476280"/>
              <a:ext cx="23255" cy="77515"/>
            </a:xfrm>
            <a:custGeom>
              <a:avLst/>
              <a:gdLst/>
              <a:ahLst/>
              <a:cxnLst/>
              <a:rect l="l" t="t" r="r" b="b"/>
              <a:pathLst>
                <a:path w="6" h="20" extrusionOk="0">
                  <a:moveTo>
                    <a:pt x="0" y="4"/>
                  </a:moveTo>
                  <a:lnTo>
                    <a:pt x="0" y="20"/>
                  </a:lnTo>
                  <a:lnTo>
                    <a:pt x="6" y="20"/>
                  </a:lnTo>
                  <a:lnTo>
                    <a:pt x="6" y="2"/>
                  </a:lnTo>
                  <a:lnTo>
                    <a:pt x="4" y="0"/>
                  </a:lnTo>
                  <a:lnTo>
                    <a:pt x="0" y="4"/>
                  </a:lnTo>
                  <a:close/>
                </a:path>
              </a:pathLst>
            </a:custGeom>
            <a:solidFill>
              <a:srgbClr val="FFFFFF"/>
            </a:solidFill>
            <a:ln>
              <a:noFill/>
            </a:ln>
          </p:spPr>
          <p:txBody>
            <a:bodyPr spcFirstLastPara="1" wrap="square" lIns="121900" tIns="60950" rIns="121900" bIns="60950" anchor="t" anchorCtr="0">
              <a:noAutofit/>
            </a:bodyPr>
            <a:lstStyle/>
            <a:p>
              <a:pPr marL="0" marR="0" lvl="0" indent="0" algn="l" rtl="0">
                <a:lnSpc>
                  <a:spcPct val="100000"/>
                </a:lnSpc>
                <a:spcBef>
                  <a:spcPts val="0"/>
                </a:spcBef>
                <a:spcAft>
                  <a:spcPts val="0"/>
                </a:spcAft>
                <a:buClr>
                  <a:schemeClr val="dk1"/>
                </a:buClr>
                <a:buSzPts val="2400"/>
                <a:buFont typeface="Century Gothic"/>
                <a:buNone/>
              </a:pPr>
              <a:endParaRPr sz="2400" b="0" i="0" u="none" strike="noStrike" cap="none">
                <a:solidFill>
                  <a:schemeClr val="lt1"/>
                </a:solidFill>
                <a:latin typeface="Century Gothic"/>
                <a:ea typeface="Century Gothic"/>
                <a:cs typeface="Century Gothic"/>
                <a:sym typeface="Century Gothic"/>
              </a:endParaRPr>
            </a:p>
          </p:txBody>
        </p:sp>
        <p:sp>
          <p:nvSpPr>
            <p:cNvPr id="5" name="Google Shape;187;p17">
              <a:extLst>
                <a:ext uri="{FF2B5EF4-FFF2-40B4-BE49-F238E27FC236}">
                  <a16:creationId xmlns:a16="http://schemas.microsoft.com/office/drawing/2014/main" id="{E2B2E2AB-5C57-5EF0-EA18-63216B33FBB1}"/>
                </a:ext>
              </a:extLst>
            </p:cNvPr>
            <p:cNvSpPr/>
            <p:nvPr/>
          </p:nvSpPr>
          <p:spPr>
            <a:xfrm>
              <a:off x="5178555" y="4499535"/>
              <a:ext cx="11628" cy="54261"/>
            </a:xfrm>
            <a:custGeom>
              <a:avLst/>
              <a:gdLst/>
              <a:ahLst/>
              <a:cxnLst/>
              <a:rect l="l" t="t" r="r" b="b"/>
              <a:pathLst>
                <a:path w="3" h="14" extrusionOk="0">
                  <a:moveTo>
                    <a:pt x="0" y="14"/>
                  </a:moveTo>
                  <a:lnTo>
                    <a:pt x="3" y="14"/>
                  </a:lnTo>
                  <a:lnTo>
                    <a:pt x="3" y="0"/>
                  </a:lnTo>
                  <a:lnTo>
                    <a:pt x="0" y="4"/>
                  </a:lnTo>
                  <a:lnTo>
                    <a:pt x="0" y="14"/>
                  </a:lnTo>
                  <a:close/>
                </a:path>
              </a:pathLst>
            </a:custGeom>
            <a:solidFill>
              <a:srgbClr val="FFFFFF"/>
            </a:solidFill>
            <a:ln>
              <a:noFill/>
            </a:ln>
          </p:spPr>
          <p:txBody>
            <a:bodyPr spcFirstLastPara="1" wrap="square" lIns="121900" tIns="60950" rIns="121900" bIns="60950" anchor="t" anchorCtr="0">
              <a:noAutofit/>
            </a:bodyPr>
            <a:lstStyle/>
            <a:p>
              <a:pPr marL="0" marR="0" lvl="0" indent="0" algn="l" rtl="0">
                <a:lnSpc>
                  <a:spcPct val="100000"/>
                </a:lnSpc>
                <a:spcBef>
                  <a:spcPts val="0"/>
                </a:spcBef>
                <a:spcAft>
                  <a:spcPts val="0"/>
                </a:spcAft>
                <a:buClr>
                  <a:schemeClr val="dk1"/>
                </a:buClr>
                <a:buSzPts val="2400"/>
                <a:buFont typeface="Century Gothic"/>
                <a:buNone/>
              </a:pPr>
              <a:endParaRPr sz="2400" b="0" i="0" u="none" strike="noStrike" cap="none">
                <a:solidFill>
                  <a:schemeClr val="lt1"/>
                </a:solidFill>
                <a:latin typeface="Century Gothic"/>
                <a:ea typeface="Century Gothic"/>
                <a:cs typeface="Century Gothic"/>
                <a:sym typeface="Century Gothic"/>
              </a:endParaRPr>
            </a:p>
          </p:txBody>
        </p:sp>
        <p:sp>
          <p:nvSpPr>
            <p:cNvPr id="6" name="Google Shape;188;p17">
              <a:extLst>
                <a:ext uri="{FF2B5EF4-FFF2-40B4-BE49-F238E27FC236}">
                  <a16:creationId xmlns:a16="http://schemas.microsoft.com/office/drawing/2014/main" id="{6BDD5D80-B1C8-079D-B684-AAB1671920A3}"/>
                </a:ext>
              </a:extLst>
            </p:cNvPr>
            <p:cNvSpPr/>
            <p:nvPr/>
          </p:nvSpPr>
          <p:spPr>
            <a:xfrm>
              <a:off x="5302579" y="4394891"/>
              <a:ext cx="50386" cy="158907"/>
            </a:xfrm>
            <a:custGeom>
              <a:avLst/>
              <a:gdLst/>
              <a:ahLst/>
              <a:cxnLst/>
              <a:rect l="l" t="t" r="r" b="b"/>
              <a:pathLst>
                <a:path w="13" h="41" extrusionOk="0">
                  <a:moveTo>
                    <a:pt x="0" y="13"/>
                  </a:moveTo>
                  <a:lnTo>
                    <a:pt x="0" y="41"/>
                  </a:lnTo>
                  <a:lnTo>
                    <a:pt x="13" y="41"/>
                  </a:lnTo>
                  <a:lnTo>
                    <a:pt x="13" y="0"/>
                  </a:lnTo>
                  <a:lnTo>
                    <a:pt x="0" y="13"/>
                  </a:lnTo>
                  <a:close/>
                </a:path>
              </a:pathLst>
            </a:custGeom>
            <a:solidFill>
              <a:srgbClr val="FFFFFF"/>
            </a:solidFill>
            <a:ln>
              <a:noFill/>
            </a:ln>
          </p:spPr>
          <p:txBody>
            <a:bodyPr spcFirstLastPara="1" wrap="square" lIns="121900" tIns="60950" rIns="121900" bIns="60950" anchor="t" anchorCtr="0">
              <a:noAutofit/>
            </a:bodyPr>
            <a:lstStyle/>
            <a:p>
              <a:pPr marL="0" marR="0" lvl="0" indent="0" algn="l" rtl="0">
                <a:lnSpc>
                  <a:spcPct val="100000"/>
                </a:lnSpc>
                <a:spcBef>
                  <a:spcPts val="0"/>
                </a:spcBef>
                <a:spcAft>
                  <a:spcPts val="0"/>
                </a:spcAft>
                <a:buClr>
                  <a:schemeClr val="dk1"/>
                </a:buClr>
                <a:buSzPts val="2400"/>
                <a:buFont typeface="Century Gothic"/>
                <a:buNone/>
              </a:pPr>
              <a:endParaRPr sz="2400" b="0" i="0" u="none" strike="noStrike" cap="none">
                <a:solidFill>
                  <a:schemeClr val="lt1"/>
                </a:solidFill>
                <a:latin typeface="Century Gothic"/>
                <a:ea typeface="Century Gothic"/>
                <a:cs typeface="Century Gothic"/>
                <a:sym typeface="Century Gothic"/>
              </a:endParaRPr>
            </a:p>
          </p:txBody>
        </p:sp>
        <p:sp>
          <p:nvSpPr>
            <p:cNvPr id="7" name="Google Shape;189;p17">
              <a:extLst>
                <a:ext uri="{FF2B5EF4-FFF2-40B4-BE49-F238E27FC236}">
                  <a16:creationId xmlns:a16="http://schemas.microsoft.com/office/drawing/2014/main" id="{A521ABFF-3CCC-98CA-08DC-1AC4A1AF2892}"/>
                </a:ext>
              </a:extLst>
            </p:cNvPr>
            <p:cNvSpPr/>
            <p:nvPr/>
          </p:nvSpPr>
          <p:spPr>
            <a:xfrm>
              <a:off x="5263822" y="4456903"/>
              <a:ext cx="27132" cy="96895"/>
            </a:xfrm>
            <a:custGeom>
              <a:avLst/>
              <a:gdLst/>
              <a:ahLst/>
              <a:cxnLst/>
              <a:rect l="l" t="t" r="r" b="b"/>
              <a:pathLst>
                <a:path w="7" h="25" extrusionOk="0">
                  <a:moveTo>
                    <a:pt x="0" y="7"/>
                  </a:moveTo>
                  <a:lnTo>
                    <a:pt x="0" y="25"/>
                  </a:lnTo>
                  <a:lnTo>
                    <a:pt x="7" y="25"/>
                  </a:lnTo>
                  <a:lnTo>
                    <a:pt x="7" y="0"/>
                  </a:lnTo>
                  <a:lnTo>
                    <a:pt x="7" y="0"/>
                  </a:lnTo>
                  <a:lnTo>
                    <a:pt x="0" y="7"/>
                  </a:lnTo>
                  <a:close/>
                </a:path>
              </a:pathLst>
            </a:custGeom>
            <a:solidFill>
              <a:srgbClr val="FFFFFF"/>
            </a:solidFill>
            <a:ln>
              <a:noFill/>
            </a:ln>
          </p:spPr>
          <p:txBody>
            <a:bodyPr spcFirstLastPara="1" wrap="square" lIns="121900" tIns="60950" rIns="121900" bIns="60950" anchor="t" anchorCtr="0">
              <a:noAutofit/>
            </a:bodyPr>
            <a:lstStyle/>
            <a:p>
              <a:pPr marL="0" marR="0" lvl="0" indent="0" algn="l" rtl="0">
                <a:lnSpc>
                  <a:spcPct val="100000"/>
                </a:lnSpc>
                <a:spcBef>
                  <a:spcPts val="0"/>
                </a:spcBef>
                <a:spcAft>
                  <a:spcPts val="0"/>
                </a:spcAft>
                <a:buClr>
                  <a:schemeClr val="dk1"/>
                </a:buClr>
                <a:buSzPts val="2400"/>
                <a:buFont typeface="Century Gothic"/>
                <a:buNone/>
              </a:pPr>
              <a:endParaRPr sz="2400" b="0" i="0" u="none" strike="noStrike" cap="none">
                <a:solidFill>
                  <a:schemeClr val="lt1"/>
                </a:solidFill>
                <a:latin typeface="Century Gothic"/>
                <a:ea typeface="Century Gothic"/>
                <a:cs typeface="Century Gothic"/>
                <a:sym typeface="Century Gothic"/>
              </a:endParaRPr>
            </a:p>
          </p:txBody>
        </p:sp>
        <p:sp>
          <p:nvSpPr>
            <p:cNvPr id="8" name="Google Shape;190;p17">
              <a:extLst>
                <a:ext uri="{FF2B5EF4-FFF2-40B4-BE49-F238E27FC236}">
                  <a16:creationId xmlns:a16="http://schemas.microsoft.com/office/drawing/2014/main" id="{36DBE51E-100A-EAF6-1371-5216BCB4DA43}"/>
                </a:ext>
              </a:extLst>
            </p:cNvPr>
            <p:cNvSpPr/>
            <p:nvPr/>
          </p:nvSpPr>
          <p:spPr>
            <a:xfrm>
              <a:off x="5236693" y="4495660"/>
              <a:ext cx="15503" cy="58137"/>
            </a:xfrm>
            <a:custGeom>
              <a:avLst/>
              <a:gdLst/>
              <a:ahLst/>
              <a:cxnLst/>
              <a:rect l="l" t="t" r="r" b="b"/>
              <a:pathLst>
                <a:path w="4" h="15" extrusionOk="0">
                  <a:moveTo>
                    <a:pt x="2" y="2"/>
                  </a:moveTo>
                  <a:lnTo>
                    <a:pt x="1" y="1"/>
                  </a:lnTo>
                  <a:lnTo>
                    <a:pt x="0" y="0"/>
                  </a:lnTo>
                  <a:lnTo>
                    <a:pt x="0" y="15"/>
                  </a:lnTo>
                  <a:lnTo>
                    <a:pt x="4" y="15"/>
                  </a:lnTo>
                  <a:lnTo>
                    <a:pt x="4" y="0"/>
                  </a:lnTo>
                  <a:lnTo>
                    <a:pt x="3" y="1"/>
                  </a:lnTo>
                  <a:lnTo>
                    <a:pt x="2" y="2"/>
                  </a:lnTo>
                  <a:close/>
                </a:path>
              </a:pathLst>
            </a:custGeom>
            <a:solidFill>
              <a:srgbClr val="FFFFFF"/>
            </a:solidFill>
            <a:ln>
              <a:noFill/>
            </a:ln>
          </p:spPr>
          <p:txBody>
            <a:bodyPr spcFirstLastPara="1" wrap="square" lIns="121900" tIns="60950" rIns="121900" bIns="60950" anchor="t" anchorCtr="0">
              <a:noAutofit/>
            </a:bodyPr>
            <a:lstStyle/>
            <a:p>
              <a:pPr marL="0" marR="0" lvl="0" indent="0" algn="l" rtl="0">
                <a:lnSpc>
                  <a:spcPct val="100000"/>
                </a:lnSpc>
                <a:spcBef>
                  <a:spcPts val="0"/>
                </a:spcBef>
                <a:spcAft>
                  <a:spcPts val="0"/>
                </a:spcAft>
                <a:buClr>
                  <a:schemeClr val="dk1"/>
                </a:buClr>
                <a:buSzPts val="2400"/>
                <a:buFont typeface="Century Gothic"/>
                <a:buNone/>
              </a:pPr>
              <a:endParaRPr sz="2400" b="0" i="0" u="none" strike="noStrike" cap="none">
                <a:solidFill>
                  <a:schemeClr val="lt1"/>
                </a:solidFill>
                <a:latin typeface="Century Gothic"/>
                <a:ea typeface="Century Gothic"/>
                <a:cs typeface="Century Gothic"/>
                <a:sym typeface="Century Gothic"/>
              </a:endParaRPr>
            </a:p>
          </p:txBody>
        </p:sp>
        <p:sp>
          <p:nvSpPr>
            <p:cNvPr id="9" name="Google Shape;191;p17">
              <a:extLst>
                <a:ext uri="{FF2B5EF4-FFF2-40B4-BE49-F238E27FC236}">
                  <a16:creationId xmlns:a16="http://schemas.microsoft.com/office/drawing/2014/main" id="{B14DCD58-E447-5E28-A749-D2E01A4652DE}"/>
                </a:ext>
              </a:extLst>
            </p:cNvPr>
            <p:cNvSpPr/>
            <p:nvPr/>
          </p:nvSpPr>
          <p:spPr>
            <a:xfrm>
              <a:off x="5147549" y="4340630"/>
              <a:ext cx="232545" cy="178285"/>
            </a:xfrm>
            <a:custGeom>
              <a:avLst/>
              <a:gdLst/>
              <a:ahLst/>
              <a:cxnLst/>
              <a:rect l="l" t="t" r="r" b="b"/>
              <a:pathLst>
                <a:path w="60" h="46" extrusionOk="0">
                  <a:moveTo>
                    <a:pt x="54" y="10"/>
                  </a:moveTo>
                  <a:lnTo>
                    <a:pt x="60" y="16"/>
                  </a:lnTo>
                  <a:lnTo>
                    <a:pt x="58" y="3"/>
                  </a:lnTo>
                  <a:lnTo>
                    <a:pt x="44" y="0"/>
                  </a:lnTo>
                  <a:lnTo>
                    <a:pt x="51" y="7"/>
                  </a:lnTo>
                  <a:lnTo>
                    <a:pt x="25" y="33"/>
                  </a:lnTo>
                  <a:lnTo>
                    <a:pt x="18" y="25"/>
                  </a:lnTo>
                  <a:lnTo>
                    <a:pt x="0" y="42"/>
                  </a:lnTo>
                  <a:lnTo>
                    <a:pt x="4" y="46"/>
                  </a:lnTo>
                  <a:lnTo>
                    <a:pt x="18" y="32"/>
                  </a:lnTo>
                  <a:lnTo>
                    <a:pt x="22" y="36"/>
                  </a:lnTo>
                  <a:lnTo>
                    <a:pt x="22" y="36"/>
                  </a:lnTo>
                  <a:lnTo>
                    <a:pt x="25" y="39"/>
                  </a:lnTo>
                  <a:lnTo>
                    <a:pt x="25" y="39"/>
                  </a:lnTo>
                  <a:lnTo>
                    <a:pt x="25" y="39"/>
                  </a:lnTo>
                  <a:lnTo>
                    <a:pt x="29" y="36"/>
                  </a:lnTo>
                  <a:lnTo>
                    <a:pt x="29" y="36"/>
                  </a:lnTo>
                  <a:lnTo>
                    <a:pt x="54" y="10"/>
                  </a:lnTo>
                  <a:close/>
                </a:path>
              </a:pathLst>
            </a:custGeom>
            <a:solidFill>
              <a:srgbClr val="FFFFFF"/>
            </a:solidFill>
            <a:ln>
              <a:noFill/>
            </a:ln>
          </p:spPr>
          <p:txBody>
            <a:bodyPr spcFirstLastPara="1" wrap="square" lIns="121900" tIns="60950" rIns="121900" bIns="60950" anchor="t" anchorCtr="0">
              <a:noAutofit/>
            </a:bodyPr>
            <a:lstStyle/>
            <a:p>
              <a:pPr marL="0" marR="0" lvl="0" indent="0" algn="l" rtl="0">
                <a:lnSpc>
                  <a:spcPct val="100000"/>
                </a:lnSpc>
                <a:spcBef>
                  <a:spcPts val="0"/>
                </a:spcBef>
                <a:spcAft>
                  <a:spcPts val="0"/>
                </a:spcAft>
                <a:buClr>
                  <a:schemeClr val="dk1"/>
                </a:buClr>
                <a:buSzPts val="2400"/>
                <a:buFont typeface="Century Gothic"/>
                <a:buNone/>
              </a:pPr>
              <a:endParaRPr sz="2400" b="0" i="0" u="none" strike="noStrike" cap="none">
                <a:solidFill>
                  <a:schemeClr val="lt1"/>
                </a:solidFill>
                <a:latin typeface="Century Gothic"/>
                <a:ea typeface="Century Gothic"/>
                <a:cs typeface="Century Gothic"/>
                <a:sym typeface="Century Gothic"/>
              </a:endParaRPr>
            </a:p>
          </p:txBody>
        </p:sp>
      </p:grpSp>
      <p:sp>
        <p:nvSpPr>
          <p:cNvPr id="15" name="Google Shape;177;p17">
            <a:extLst>
              <a:ext uri="{FF2B5EF4-FFF2-40B4-BE49-F238E27FC236}">
                <a16:creationId xmlns:a16="http://schemas.microsoft.com/office/drawing/2014/main" id="{B3CAFB71-9312-FE14-C4A0-744AE9A3D758}"/>
              </a:ext>
            </a:extLst>
          </p:cNvPr>
          <p:cNvSpPr/>
          <p:nvPr/>
        </p:nvSpPr>
        <p:spPr>
          <a:xfrm>
            <a:off x="5881279" y="3485324"/>
            <a:ext cx="962063" cy="962063"/>
          </a:xfrm>
          <a:prstGeom prst="ellipse">
            <a:avLst/>
          </a:prstGeom>
          <a:solidFill>
            <a:srgbClr val="767171"/>
          </a:solidFill>
          <a:ln>
            <a:noFill/>
          </a:ln>
          <a:effectLst>
            <a:outerShdw blurRad="50800" dist="38100" dir="8100000" algn="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entury Gothic"/>
              <a:ea typeface="Century Gothic"/>
              <a:cs typeface="Century Gothic"/>
              <a:sym typeface="Century Gothic"/>
            </a:endParaRPr>
          </a:p>
        </p:txBody>
      </p:sp>
      <p:grpSp>
        <p:nvGrpSpPr>
          <p:cNvPr id="10" name="Google Shape;312;p21">
            <a:extLst>
              <a:ext uri="{FF2B5EF4-FFF2-40B4-BE49-F238E27FC236}">
                <a16:creationId xmlns:a16="http://schemas.microsoft.com/office/drawing/2014/main" id="{68F3FFB3-2728-28FC-CFD4-75BC214FB69A}"/>
              </a:ext>
            </a:extLst>
          </p:cNvPr>
          <p:cNvGrpSpPr/>
          <p:nvPr/>
        </p:nvGrpSpPr>
        <p:grpSpPr>
          <a:xfrm>
            <a:off x="6057927" y="3754832"/>
            <a:ext cx="608766" cy="423046"/>
            <a:chOff x="4754563" y="1806575"/>
            <a:chExt cx="280988" cy="195263"/>
          </a:xfrm>
        </p:grpSpPr>
        <p:sp>
          <p:nvSpPr>
            <p:cNvPr id="11" name="Google Shape;313;p21">
              <a:extLst>
                <a:ext uri="{FF2B5EF4-FFF2-40B4-BE49-F238E27FC236}">
                  <a16:creationId xmlns:a16="http://schemas.microsoft.com/office/drawing/2014/main" id="{CB125278-58C2-EDD6-6EBB-BD231CD2355E}"/>
                </a:ext>
              </a:extLst>
            </p:cNvPr>
            <p:cNvSpPr/>
            <p:nvPr/>
          </p:nvSpPr>
          <p:spPr>
            <a:xfrm>
              <a:off x="4830763" y="1912938"/>
              <a:ext cx="204788" cy="88900"/>
            </a:xfrm>
            <a:custGeom>
              <a:avLst/>
              <a:gdLst/>
              <a:ahLst/>
              <a:cxnLst/>
              <a:rect l="l" t="t" r="r" b="b"/>
              <a:pathLst>
                <a:path w="89" h="39" extrusionOk="0">
                  <a:moveTo>
                    <a:pt x="80" y="12"/>
                  </a:moveTo>
                  <a:cubicBezTo>
                    <a:pt x="73" y="16"/>
                    <a:pt x="64" y="19"/>
                    <a:pt x="55" y="21"/>
                  </a:cubicBezTo>
                  <a:cubicBezTo>
                    <a:pt x="47" y="22"/>
                    <a:pt x="31" y="19"/>
                    <a:pt x="31" y="15"/>
                  </a:cubicBezTo>
                  <a:cubicBezTo>
                    <a:pt x="31" y="14"/>
                    <a:pt x="45" y="19"/>
                    <a:pt x="53" y="16"/>
                  </a:cubicBezTo>
                  <a:cubicBezTo>
                    <a:pt x="59" y="15"/>
                    <a:pt x="58" y="9"/>
                    <a:pt x="55" y="8"/>
                  </a:cubicBezTo>
                  <a:cubicBezTo>
                    <a:pt x="51" y="7"/>
                    <a:pt x="32" y="0"/>
                    <a:pt x="23" y="0"/>
                  </a:cubicBezTo>
                  <a:cubicBezTo>
                    <a:pt x="19" y="0"/>
                    <a:pt x="10" y="1"/>
                    <a:pt x="5" y="2"/>
                  </a:cubicBezTo>
                  <a:cubicBezTo>
                    <a:pt x="3" y="2"/>
                    <a:pt x="2" y="2"/>
                    <a:pt x="2" y="4"/>
                  </a:cubicBezTo>
                  <a:cubicBezTo>
                    <a:pt x="2" y="11"/>
                    <a:pt x="1" y="26"/>
                    <a:pt x="0" y="34"/>
                  </a:cubicBezTo>
                  <a:cubicBezTo>
                    <a:pt x="0" y="34"/>
                    <a:pt x="0" y="36"/>
                    <a:pt x="2" y="34"/>
                  </a:cubicBezTo>
                  <a:cubicBezTo>
                    <a:pt x="4" y="33"/>
                    <a:pt x="7" y="31"/>
                    <a:pt x="9" y="31"/>
                  </a:cubicBezTo>
                  <a:cubicBezTo>
                    <a:pt x="13" y="32"/>
                    <a:pt x="48" y="39"/>
                    <a:pt x="53" y="38"/>
                  </a:cubicBezTo>
                  <a:cubicBezTo>
                    <a:pt x="60" y="36"/>
                    <a:pt x="80" y="24"/>
                    <a:pt x="83" y="21"/>
                  </a:cubicBezTo>
                  <a:cubicBezTo>
                    <a:pt x="89" y="15"/>
                    <a:pt x="85" y="9"/>
                    <a:pt x="80" y="12"/>
                  </a:cubicBezTo>
                </a:path>
              </a:pathLst>
            </a:custGeom>
            <a:solidFill>
              <a:srgbClr val="FFFFFF"/>
            </a:solidFill>
            <a:ln>
              <a:noFill/>
            </a:ln>
          </p:spPr>
          <p:txBody>
            <a:bodyPr spcFirstLastPara="1" wrap="square" lIns="121900" tIns="60950" rIns="121900" bIns="60950" anchor="t" anchorCtr="0">
              <a:noAutofit/>
            </a:bodyPr>
            <a:lstStyle/>
            <a:p>
              <a:pPr marL="0" marR="0" lvl="0" indent="0" algn="l" rtl="0">
                <a:lnSpc>
                  <a:spcPct val="100000"/>
                </a:lnSpc>
                <a:spcBef>
                  <a:spcPts val="0"/>
                </a:spcBef>
                <a:spcAft>
                  <a:spcPts val="0"/>
                </a:spcAft>
                <a:buClr>
                  <a:schemeClr val="dk1"/>
                </a:buClr>
                <a:buSzPts val="2400"/>
                <a:buFont typeface="Century Gothic"/>
                <a:buNone/>
              </a:pPr>
              <a:endParaRPr sz="2400" b="0" i="0" u="none" strike="noStrike" cap="none">
                <a:solidFill>
                  <a:schemeClr val="lt1"/>
                </a:solidFill>
                <a:latin typeface="Century Gothic"/>
                <a:ea typeface="Century Gothic"/>
                <a:cs typeface="Century Gothic"/>
                <a:sym typeface="Century Gothic"/>
              </a:endParaRPr>
            </a:p>
          </p:txBody>
        </p:sp>
        <p:grpSp>
          <p:nvGrpSpPr>
            <p:cNvPr id="12" name="Google Shape;314;p21">
              <a:extLst>
                <a:ext uri="{FF2B5EF4-FFF2-40B4-BE49-F238E27FC236}">
                  <a16:creationId xmlns:a16="http://schemas.microsoft.com/office/drawing/2014/main" id="{0BF12BF5-F9A0-5D7F-6DE5-C7E9DAA139E7}"/>
                </a:ext>
              </a:extLst>
            </p:cNvPr>
            <p:cNvGrpSpPr/>
            <p:nvPr/>
          </p:nvGrpSpPr>
          <p:grpSpPr>
            <a:xfrm>
              <a:off x="4754563" y="1806575"/>
              <a:ext cx="260351" cy="188913"/>
              <a:chOff x="4754563" y="1903411"/>
              <a:chExt cx="260351" cy="188913"/>
            </a:xfrm>
          </p:grpSpPr>
          <p:sp>
            <p:nvSpPr>
              <p:cNvPr id="13" name="Google Shape;315;p21">
                <a:extLst>
                  <a:ext uri="{FF2B5EF4-FFF2-40B4-BE49-F238E27FC236}">
                    <a16:creationId xmlns:a16="http://schemas.microsoft.com/office/drawing/2014/main" id="{706E6BFC-304F-E6BB-8960-C0DC17BE01C1}"/>
                  </a:ext>
                </a:extLst>
              </p:cNvPr>
              <p:cNvSpPr/>
              <p:nvPr/>
            </p:nvSpPr>
            <p:spPr>
              <a:xfrm>
                <a:off x="4754563" y="2011361"/>
                <a:ext cx="65088" cy="80963"/>
              </a:xfrm>
              <a:custGeom>
                <a:avLst/>
                <a:gdLst/>
                <a:ahLst/>
                <a:cxnLst/>
                <a:rect l="l" t="t" r="r" b="b"/>
                <a:pathLst>
                  <a:path w="28" h="35" extrusionOk="0">
                    <a:moveTo>
                      <a:pt x="15" y="31"/>
                    </a:moveTo>
                    <a:cubicBezTo>
                      <a:pt x="12" y="31"/>
                      <a:pt x="10" y="29"/>
                      <a:pt x="10" y="26"/>
                    </a:cubicBezTo>
                    <a:cubicBezTo>
                      <a:pt x="10" y="23"/>
                      <a:pt x="12" y="21"/>
                      <a:pt x="15" y="21"/>
                    </a:cubicBezTo>
                    <a:cubicBezTo>
                      <a:pt x="17" y="21"/>
                      <a:pt x="20" y="23"/>
                      <a:pt x="20" y="26"/>
                    </a:cubicBezTo>
                    <a:cubicBezTo>
                      <a:pt x="20" y="29"/>
                      <a:pt x="17" y="31"/>
                      <a:pt x="15" y="31"/>
                    </a:cubicBezTo>
                    <a:moveTo>
                      <a:pt x="25" y="1"/>
                    </a:moveTo>
                    <a:cubicBezTo>
                      <a:pt x="7" y="0"/>
                      <a:pt x="7" y="0"/>
                      <a:pt x="7" y="0"/>
                    </a:cubicBezTo>
                    <a:cubicBezTo>
                      <a:pt x="6" y="0"/>
                      <a:pt x="4" y="1"/>
                      <a:pt x="4" y="2"/>
                    </a:cubicBezTo>
                    <a:cubicBezTo>
                      <a:pt x="1" y="32"/>
                      <a:pt x="1" y="32"/>
                      <a:pt x="1" y="32"/>
                    </a:cubicBezTo>
                    <a:cubicBezTo>
                      <a:pt x="0" y="34"/>
                      <a:pt x="1" y="35"/>
                      <a:pt x="3" y="35"/>
                    </a:cubicBezTo>
                    <a:cubicBezTo>
                      <a:pt x="23" y="35"/>
                      <a:pt x="23" y="35"/>
                      <a:pt x="23" y="35"/>
                    </a:cubicBezTo>
                    <a:cubicBezTo>
                      <a:pt x="24" y="35"/>
                      <a:pt x="25" y="34"/>
                      <a:pt x="26" y="32"/>
                    </a:cubicBezTo>
                    <a:cubicBezTo>
                      <a:pt x="28" y="3"/>
                      <a:pt x="28" y="3"/>
                      <a:pt x="28" y="3"/>
                    </a:cubicBezTo>
                    <a:cubicBezTo>
                      <a:pt x="28" y="2"/>
                      <a:pt x="27" y="1"/>
                      <a:pt x="25" y="1"/>
                    </a:cubicBezTo>
                  </a:path>
                </a:pathLst>
              </a:custGeom>
              <a:solidFill>
                <a:srgbClr val="FFFFFF"/>
              </a:solidFill>
              <a:ln>
                <a:noFill/>
              </a:ln>
            </p:spPr>
            <p:txBody>
              <a:bodyPr spcFirstLastPara="1" wrap="square" lIns="121900" tIns="60950" rIns="121900" bIns="60950" anchor="t" anchorCtr="0">
                <a:noAutofit/>
              </a:bodyPr>
              <a:lstStyle/>
              <a:p>
                <a:pPr marL="0" marR="0" lvl="0" indent="0" algn="l" rtl="0">
                  <a:lnSpc>
                    <a:spcPct val="100000"/>
                  </a:lnSpc>
                  <a:spcBef>
                    <a:spcPts val="0"/>
                  </a:spcBef>
                  <a:spcAft>
                    <a:spcPts val="0"/>
                  </a:spcAft>
                  <a:buClr>
                    <a:schemeClr val="dk1"/>
                  </a:buClr>
                  <a:buSzPts val="2400"/>
                  <a:buFont typeface="Century Gothic"/>
                  <a:buNone/>
                </a:pPr>
                <a:endParaRPr sz="2400" b="0" i="0" u="none" strike="noStrike" cap="none">
                  <a:solidFill>
                    <a:schemeClr val="lt1"/>
                  </a:solidFill>
                  <a:latin typeface="Century Gothic"/>
                  <a:ea typeface="Century Gothic"/>
                  <a:cs typeface="Century Gothic"/>
                  <a:sym typeface="Century Gothic"/>
                </a:endParaRPr>
              </a:p>
            </p:txBody>
          </p:sp>
          <p:sp>
            <p:nvSpPr>
              <p:cNvPr id="14" name="Google Shape;316;p21">
                <a:extLst>
                  <a:ext uri="{FF2B5EF4-FFF2-40B4-BE49-F238E27FC236}">
                    <a16:creationId xmlns:a16="http://schemas.microsoft.com/office/drawing/2014/main" id="{693DAA2F-6A78-EEF1-4ED3-247BBD423022}"/>
                  </a:ext>
                </a:extLst>
              </p:cNvPr>
              <p:cNvSpPr/>
              <p:nvPr/>
            </p:nvSpPr>
            <p:spPr>
              <a:xfrm>
                <a:off x="4819651" y="1903411"/>
                <a:ext cx="195263" cy="101600"/>
              </a:xfrm>
              <a:custGeom>
                <a:avLst/>
                <a:gdLst/>
                <a:ahLst/>
                <a:cxnLst/>
                <a:rect l="l" t="t" r="r" b="b"/>
                <a:pathLst>
                  <a:path w="85" h="44" extrusionOk="0">
                    <a:moveTo>
                      <a:pt x="17" y="33"/>
                    </a:moveTo>
                    <a:cubicBezTo>
                      <a:pt x="11" y="31"/>
                      <a:pt x="7" y="24"/>
                      <a:pt x="9" y="18"/>
                    </a:cubicBezTo>
                    <a:cubicBezTo>
                      <a:pt x="11" y="11"/>
                      <a:pt x="18" y="8"/>
                      <a:pt x="24" y="10"/>
                    </a:cubicBezTo>
                    <a:cubicBezTo>
                      <a:pt x="31" y="12"/>
                      <a:pt x="35" y="18"/>
                      <a:pt x="33" y="25"/>
                    </a:cubicBezTo>
                    <a:cubicBezTo>
                      <a:pt x="31" y="32"/>
                      <a:pt x="24" y="35"/>
                      <a:pt x="17" y="33"/>
                    </a:cubicBezTo>
                    <a:moveTo>
                      <a:pt x="81" y="33"/>
                    </a:moveTo>
                    <a:cubicBezTo>
                      <a:pt x="82" y="29"/>
                      <a:pt x="82" y="29"/>
                      <a:pt x="82" y="29"/>
                    </a:cubicBezTo>
                    <a:cubicBezTo>
                      <a:pt x="83" y="26"/>
                      <a:pt x="81" y="23"/>
                      <a:pt x="79" y="22"/>
                    </a:cubicBezTo>
                    <a:cubicBezTo>
                      <a:pt x="76" y="22"/>
                      <a:pt x="73" y="23"/>
                      <a:pt x="72" y="26"/>
                    </a:cubicBezTo>
                    <a:cubicBezTo>
                      <a:pt x="71" y="30"/>
                      <a:pt x="71" y="30"/>
                      <a:pt x="71" y="30"/>
                    </a:cubicBezTo>
                    <a:cubicBezTo>
                      <a:pt x="71" y="30"/>
                      <a:pt x="71" y="31"/>
                      <a:pt x="70" y="31"/>
                    </a:cubicBezTo>
                    <a:cubicBezTo>
                      <a:pt x="69" y="31"/>
                      <a:pt x="67" y="30"/>
                      <a:pt x="67" y="30"/>
                    </a:cubicBezTo>
                    <a:cubicBezTo>
                      <a:pt x="67" y="30"/>
                      <a:pt x="66" y="30"/>
                      <a:pt x="66" y="29"/>
                    </a:cubicBezTo>
                    <a:cubicBezTo>
                      <a:pt x="66" y="27"/>
                      <a:pt x="68" y="22"/>
                      <a:pt x="68" y="22"/>
                    </a:cubicBezTo>
                    <a:cubicBezTo>
                      <a:pt x="69" y="20"/>
                      <a:pt x="67" y="17"/>
                      <a:pt x="64" y="16"/>
                    </a:cubicBezTo>
                    <a:cubicBezTo>
                      <a:pt x="62" y="15"/>
                      <a:pt x="59" y="17"/>
                      <a:pt x="58" y="19"/>
                    </a:cubicBezTo>
                    <a:cubicBezTo>
                      <a:pt x="58" y="19"/>
                      <a:pt x="57" y="24"/>
                      <a:pt x="56" y="26"/>
                    </a:cubicBezTo>
                    <a:cubicBezTo>
                      <a:pt x="56" y="27"/>
                      <a:pt x="55" y="26"/>
                      <a:pt x="55" y="26"/>
                    </a:cubicBezTo>
                    <a:cubicBezTo>
                      <a:pt x="41" y="22"/>
                      <a:pt x="41" y="22"/>
                      <a:pt x="41" y="22"/>
                    </a:cubicBezTo>
                    <a:cubicBezTo>
                      <a:pt x="40" y="22"/>
                      <a:pt x="40" y="20"/>
                      <a:pt x="40" y="20"/>
                    </a:cubicBezTo>
                    <a:cubicBezTo>
                      <a:pt x="39" y="12"/>
                      <a:pt x="34" y="5"/>
                      <a:pt x="26" y="3"/>
                    </a:cubicBezTo>
                    <a:cubicBezTo>
                      <a:pt x="16" y="0"/>
                      <a:pt x="5" y="6"/>
                      <a:pt x="3" y="16"/>
                    </a:cubicBezTo>
                    <a:cubicBezTo>
                      <a:pt x="0" y="26"/>
                      <a:pt x="5" y="37"/>
                      <a:pt x="15" y="40"/>
                    </a:cubicBezTo>
                    <a:cubicBezTo>
                      <a:pt x="23" y="42"/>
                      <a:pt x="32" y="39"/>
                      <a:pt x="36" y="32"/>
                    </a:cubicBezTo>
                    <a:cubicBezTo>
                      <a:pt x="37" y="32"/>
                      <a:pt x="37" y="32"/>
                      <a:pt x="38" y="32"/>
                    </a:cubicBezTo>
                    <a:cubicBezTo>
                      <a:pt x="78" y="44"/>
                      <a:pt x="78" y="44"/>
                      <a:pt x="78" y="44"/>
                    </a:cubicBezTo>
                    <a:cubicBezTo>
                      <a:pt x="80" y="44"/>
                      <a:pt x="83" y="43"/>
                      <a:pt x="84" y="40"/>
                    </a:cubicBezTo>
                    <a:cubicBezTo>
                      <a:pt x="85" y="38"/>
                      <a:pt x="84" y="36"/>
                      <a:pt x="82" y="35"/>
                    </a:cubicBezTo>
                    <a:cubicBezTo>
                      <a:pt x="81" y="34"/>
                      <a:pt x="81" y="34"/>
                      <a:pt x="81" y="33"/>
                    </a:cubicBezTo>
                  </a:path>
                </a:pathLst>
              </a:custGeom>
              <a:solidFill>
                <a:srgbClr val="FFFFFF"/>
              </a:solidFill>
              <a:ln>
                <a:noFill/>
              </a:ln>
            </p:spPr>
            <p:txBody>
              <a:bodyPr spcFirstLastPara="1" wrap="square" lIns="121900" tIns="60950" rIns="121900" bIns="60950" anchor="t" anchorCtr="0">
                <a:noAutofit/>
              </a:bodyPr>
              <a:lstStyle/>
              <a:p>
                <a:pPr marL="0" marR="0" lvl="0" indent="0" algn="l" rtl="0">
                  <a:lnSpc>
                    <a:spcPct val="100000"/>
                  </a:lnSpc>
                  <a:spcBef>
                    <a:spcPts val="0"/>
                  </a:spcBef>
                  <a:spcAft>
                    <a:spcPts val="0"/>
                  </a:spcAft>
                  <a:buClr>
                    <a:schemeClr val="dk1"/>
                  </a:buClr>
                  <a:buSzPts val="2400"/>
                  <a:buFont typeface="Century Gothic"/>
                  <a:buNone/>
                </a:pPr>
                <a:endParaRPr sz="2400" b="0" i="0" u="none" strike="noStrike" cap="none">
                  <a:solidFill>
                    <a:schemeClr val="lt1"/>
                  </a:solidFill>
                  <a:latin typeface="Century Gothic"/>
                  <a:ea typeface="Century Gothic"/>
                  <a:cs typeface="Century Gothic"/>
                  <a:sym typeface="Century Gothic"/>
                </a:endParaRPr>
              </a:p>
            </p:txBody>
          </p:sp>
        </p:grpSp>
      </p:grpSp>
      <p:sp>
        <p:nvSpPr>
          <p:cNvPr id="18" name="Google Shape;538;p26">
            <a:extLst>
              <a:ext uri="{FF2B5EF4-FFF2-40B4-BE49-F238E27FC236}">
                <a16:creationId xmlns:a16="http://schemas.microsoft.com/office/drawing/2014/main" id="{B1FC40A0-2C7D-4163-D728-16EF2B87ED07}"/>
              </a:ext>
            </a:extLst>
          </p:cNvPr>
          <p:cNvSpPr/>
          <p:nvPr/>
        </p:nvSpPr>
        <p:spPr>
          <a:xfrm>
            <a:off x="7161004" y="5333228"/>
            <a:ext cx="4979689" cy="454368"/>
          </a:xfrm>
          <a:prstGeom prst="rect">
            <a:avLst/>
          </a:prstGeom>
          <a:noFill/>
          <a:ln>
            <a:noFill/>
          </a:ln>
        </p:spPr>
        <p:txBody>
          <a:bodyPr spcFirstLastPara="1" wrap="square" lIns="91425" tIns="45700" rIns="91425" bIns="45700" anchor="t" anchorCtr="0">
            <a:noAutofit/>
          </a:bodyPr>
          <a:lstStyle/>
          <a:p>
            <a:r>
              <a:rPr lang="es-ES_tradnl" sz="2000" b="1" dirty="0">
                <a:solidFill>
                  <a:srgbClr val="767171"/>
                </a:solidFill>
                <a:latin typeface="Century Gothic"/>
              </a:rPr>
              <a:t>¿Es el momento? Dónde?</a:t>
            </a:r>
            <a:endParaRPr lang="es-ES_tradnl" sz="2000" b="1" dirty="0">
              <a:solidFill>
                <a:srgbClr val="767171"/>
              </a:solidFill>
              <a:latin typeface="Century Gothic"/>
              <a:sym typeface="Century Gothic"/>
            </a:endParaRPr>
          </a:p>
        </p:txBody>
      </p:sp>
      <p:sp>
        <p:nvSpPr>
          <p:cNvPr id="21" name="CuadroTexto 20">
            <a:extLst>
              <a:ext uri="{FF2B5EF4-FFF2-40B4-BE49-F238E27FC236}">
                <a16:creationId xmlns:a16="http://schemas.microsoft.com/office/drawing/2014/main" id="{481929C5-B805-0D57-F880-99DB396EB3DD}"/>
              </a:ext>
            </a:extLst>
          </p:cNvPr>
          <p:cNvSpPr txBox="1"/>
          <p:nvPr/>
        </p:nvSpPr>
        <p:spPr>
          <a:xfrm>
            <a:off x="7161005" y="3807921"/>
            <a:ext cx="4238847" cy="369332"/>
          </a:xfrm>
          <a:prstGeom prst="rect">
            <a:avLst/>
          </a:prstGeom>
          <a:noFill/>
        </p:spPr>
        <p:txBody>
          <a:bodyPr wrap="square">
            <a:spAutoFit/>
          </a:bodyPr>
          <a:lstStyle/>
          <a:p>
            <a:r>
              <a:rPr lang="es-ES_tradnl" sz="1800" b="1" dirty="0">
                <a:solidFill>
                  <a:srgbClr val="767171"/>
                </a:solidFill>
                <a:latin typeface="Century Gothic"/>
                <a:sym typeface="Century Gothic"/>
              </a:rPr>
              <a:t>¿Vivienda Nueva o Segunda Mano</a:t>
            </a:r>
            <a:endParaRPr lang="es-ES_tradnl" dirty="0"/>
          </a:p>
        </p:txBody>
      </p:sp>
      <p:pic>
        <p:nvPicPr>
          <p:cNvPr id="20" name="Google Shape;85;p13">
            <a:extLst>
              <a:ext uri="{FF2B5EF4-FFF2-40B4-BE49-F238E27FC236}">
                <a16:creationId xmlns:a16="http://schemas.microsoft.com/office/drawing/2014/main" id="{94929AFB-8AB4-C2AC-0054-16B5A10B1225}"/>
              </a:ext>
            </a:extLst>
          </p:cNvPr>
          <p:cNvPicPr preferRelativeResize="0"/>
          <p:nvPr/>
        </p:nvPicPr>
        <p:blipFill rotWithShape="1">
          <a:blip r:embed="rId3">
            <a:clrChange>
              <a:clrFrom>
                <a:srgbClr val="F8F8F8"/>
              </a:clrFrom>
              <a:clrTo>
                <a:srgbClr val="F8F8F8">
                  <a:alpha val="0"/>
                </a:srgbClr>
              </a:clrTo>
            </a:clrChange>
            <a:alphaModFix amt="50000"/>
          </a:blip>
          <a:srcRect l="32553" r="58438"/>
          <a:stretch/>
        </p:blipFill>
        <p:spPr>
          <a:xfrm>
            <a:off x="0" y="0"/>
            <a:ext cx="1098368" cy="6858000"/>
          </a:xfrm>
          <a:prstGeom prst="rect">
            <a:avLst/>
          </a:prstGeom>
          <a:noFill/>
          <a:ln>
            <a:noFill/>
          </a:ln>
        </p:spPr>
      </p:pic>
      <p:sp>
        <p:nvSpPr>
          <p:cNvPr id="22" name="Google Shape;177;p17">
            <a:extLst>
              <a:ext uri="{FF2B5EF4-FFF2-40B4-BE49-F238E27FC236}">
                <a16:creationId xmlns:a16="http://schemas.microsoft.com/office/drawing/2014/main" id="{B3ABB213-E691-7022-131A-BB15076606A7}"/>
              </a:ext>
            </a:extLst>
          </p:cNvPr>
          <p:cNvSpPr/>
          <p:nvPr/>
        </p:nvSpPr>
        <p:spPr>
          <a:xfrm>
            <a:off x="5917000" y="5064956"/>
            <a:ext cx="962063" cy="962063"/>
          </a:xfrm>
          <a:prstGeom prst="ellipse">
            <a:avLst/>
          </a:prstGeom>
          <a:solidFill>
            <a:srgbClr val="767171"/>
          </a:solidFill>
          <a:ln>
            <a:noFill/>
          </a:ln>
          <a:effectLst>
            <a:outerShdw blurRad="50800" dist="38100" dir="8100000" algn="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entury Gothic"/>
              <a:ea typeface="Century Gothic"/>
              <a:cs typeface="Century Gothic"/>
              <a:sym typeface="Century Gothic"/>
            </a:endParaRPr>
          </a:p>
        </p:txBody>
      </p:sp>
      <p:pic>
        <p:nvPicPr>
          <p:cNvPr id="2052" name="Picture 4" descr="Navegación pin mapa ubicación - Iconos Interfaz de usuario y Gestos">
            <a:extLst>
              <a:ext uri="{FF2B5EF4-FFF2-40B4-BE49-F238E27FC236}">
                <a16:creationId xmlns:a16="http://schemas.microsoft.com/office/drawing/2014/main" id="{E015D2D9-9D4E-D196-5822-AE381525DA77}"/>
              </a:ext>
            </a:extLst>
          </p:cNvPr>
          <p:cNvPicPr>
            <a:picLocks noChangeAspect="1" noChangeArrowheads="1"/>
          </p:cNvPicPr>
          <p:nvPr/>
        </p:nvPicPr>
        <p:blipFill>
          <a:blip r:embed="rId4">
            <a:biLevel thresh="25000"/>
            <a:extLst>
              <a:ext uri="{28A0092B-C50C-407E-A947-70E740481C1C}">
                <a14:useLocalDpi xmlns:a14="http://schemas.microsoft.com/office/drawing/2010/main" val="0"/>
              </a:ext>
            </a:extLst>
          </a:blip>
          <a:srcRect/>
          <a:stretch>
            <a:fillRect/>
          </a:stretch>
        </p:blipFill>
        <p:spPr bwMode="auto">
          <a:xfrm>
            <a:off x="6036843" y="5199224"/>
            <a:ext cx="722376" cy="7223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5887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93"/>
                                        </p:tgtEl>
                                        <p:attrNameLst>
                                          <p:attrName>style.visibility</p:attrName>
                                        </p:attrNameLst>
                                      </p:cBhvr>
                                      <p:to>
                                        <p:strVal val="visible"/>
                                      </p:to>
                                    </p:set>
                                    <p:animEffect transition="in" filter="fade">
                                      <p:cBhvr>
                                        <p:cTn id="7" dur="1000"/>
                                        <p:tgtEl>
                                          <p:spTgt spid="493"/>
                                        </p:tgtEl>
                                      </p:cBhvr>
                                    </p:animEffect>
                                  </p:childTnLst>
                                </p:cTn>
                              </p:par>
                            </p:childTnLst>
                          </p:cTn>
                        </p:par>
                        <p:par>
                          <p:cTn id="8" fill="hold">
                            <p:stCondLst>
                              <p:cond delay="1000"/>
                            </p:stCondLst>
                            <p:childTnLst>
                              <p:par>
                                <p:cTn id="9" presetID="23" presetClass="entr" presetSubtype="16"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p:tgtEl>
                                          <p:spTgt spid="2"/>
                                        </p:tgtEl>
                                        <p:attrNameLst>
                                          <p:attrName>ppt_w</p:attrName>
                                        </p:attrNameLst>
                                      </p:cBhvr>
                                      <p:tavLst>
                                        <p:tav tm="0">
                                          <p:val>
                                            <p:strVal val="0"/>
                                          </p:val>
                                        </p:tav>
                                        <p:tav tm="100000">
                                          <p:val>
                                            <p:strVal val="#ppt_w"/>
                                          </p:val>
                                        </p:tav>
                                      </p:tavLst>
                                    </p:anim>
                                    <p:anim calcmode="lin" valueType="num">
                                      <p:cBhvr additive="base">
                                        <p:cTn id="12" dur="500"/>
                                        <p:tgtEl>
                                          <p:spTgt spid="2"/>
                                        </p:tgtEl>
                                        <p:attrNameLst>
                                          <p:attrName>ppt_h</p:attrName>
                                        </p:attrNameLst>
                                      </p:cBhvr>
                                      <p:tavLst>
                                        <p:tav tm="0">
                                          <p:val>
                                            <p:strVal val="0"/>
                                          </p:val>
                                        </p:tav>
                                        <p:tav tm="100000">
                                          <p:val>
                                            <p:strVal val="#ppt_h"/>
                                          </p:val>
                                        </p:tav>
                                      </p:tavLst>
                                    </p:anim>
                                  </p:childTnLst>
                                </p:cTn>
                              </p:par>
                              <p:par>
                                <p:cTn id="13" presetID="23" presetClass="entr" presetSubtype="16" fill="hold"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500"/>
                                        <p:tgtEl>
                                          <p:spTgt spid="3"/>
                                        </p:tgtEl>
                                        <p:attrNameLst>
                                          <p:attrName>ppt_w</p:attrName>
                                        </p:attrNameLst>
                                      </p:cBhvr>
                                      <p:tavLst>
                                        <p:tav tm="0">
                                          <p:val>
                                            <p:strVal val="0"/>
                                          </p:val>
                                        </p:tav>
                                        <p:tav tm="100000">
                                          <p:val>
                                            <p:strVal val="#ppt_w"/>
                                          </p:val>
                                        </p:tav>
                                      </p:tavLst>
                                    </p:anim>
                                    <p:anim calcmode="lin" valueType="num">
                                      <p:cBhvr additive="base">
                                        <p:cTn id="16" dur="500"/>
                                        <p:tgtEl>
                                          <p:spTgt spid="3"/>
                                        </p:tgtEl>
                                        <p:attrNameLst>
                                          <p:attrName>ppt_h</p:attrName>
                                        </p:attrNameLst>
                                      </p:cBhvr>
                                      <p:tavLst>
                                        <p:tav tm="0">
                                          <p:val>
                                            <p:strVal val="0"/>
                                          </p:val>
                                        </p:tav>
                                        <p:tav tm="100000">
                                          <p:val>
                                            <p:strVal val="#ppt_h"/>
                                          </p:val>
                                        </p:tav>
                                      </p:tavLst>
                                    </p:anim>
                                  </p:childTnLst>
                                </p:cTn>
                              </p:par>
                            </p:childTnLst>
                          </p:cTn>
                        </p:par>
                        <p:par>
                          <p:cTn id="17" fill="hold">
                            <p:stCondLst>
                              <p:cond delay="1500"/>
                            </p:stCondLst>
                            <p:childTnLst>
                              <p:par>
                                <p:cTn id="18" presetID="23" presetClass="entr" presetSubtype="16" fill="hold" nodeType="afterEffect">
                                  <p:stCondLst>
                                    <p:cond delay="0"/>
                                  </p:stCondLst>
                                  <p:childTnLst>
                                    <p:set>
                                      <p:cBhvr>
                                        <p:cTn id="19" dur="1" fill="hold">
                                          <p:stCondLst>
                                            <p:cond delay="0"/>
                                          </p:stCondLst>
                                        </p:cTn>
                                        <p:tgtEl>
                                          <p:spTgt spid="10"/>
                                        </p:tgtEl>
                                        <p:attrNameLst>
                                          <p:attrName>style.visibility</p:attrName>
                                        </p:attrNameLst>
                                      </p:cBhvr>
                                      <p:to>
                                        <p:strVal val="visible"/>
                                      </p:to>
                                    </p:set>
                                    <p:anim calcmode="lin" valueType="num">
                                      <p:cBhvr additive="base">
                                        <p:cTn id="20" dur="500"/>
                                        <p:tgtEl>
                                          <p:spTgt spid="10"/>
                                        </p:tgtEl>
                                        <p:attrNameLst>
                                          <p:attrName>ppt_w</p:attrName>
                                        </p:attrNameLst>
                                      </p:cBhvr>
                                      <p:tavLst>
                                        <p:tav tm="0">
                                          <p:val>
                                            <p:strVal val="0"/>
                                          </p:val>
                                        </p:tav>
                                        <p:tav tm="100000">
                                          <p:val>
                                            <p:strVal val="#ppt_w"/>
                                          </p:val>
                                        </p:tav>
                                      </p:tavLst>
                                    </p:anim>
                                    <p:anim calcmode="lin" valueType="num">
                                      <p:cBhvr additive="base">
                                        <p:cTn id="21" dur="500"/>
                                        <p:tgtEl>
                                          <p:spTgt spid="10"/>
                                        </p:tgtEl>
                                        <p:attrNameLst>
                                          <p:attrName>ppt_h</p:attrName>
                                        </p:attrNameLst>
                                      </p:cBhvr>
                                      <p:tavLst>
                                        <p:tav tm="0">
                                          <p:val>
                                            <p:strVal val="0"/>
                                          </p:val>
                                        </p:tav>
                                        <p:tav tm="100000">
                                          <p:val>
                                            <p:strVal val="#ppt_h"/>
                                          </p:val>
                                        </p:tav>
                                      </p:tavLst>
                                    </p:anim>
                                  </p:childTnLst>
                                </p:cTn>
                              </p:par>
                            </p:childTnLst>
                          </p:cTn>
                        </p:par>
                        <p:par>
                          <p:cTn id="22" fill="hold">
                            <p:stCondLst>
                              <p:cond delay="2000"/>
                            </p:stCondLst>
                            <p:childTnLst>
                              <p:par>
                                <p:cTn id="23" presetID="23" presetClass="entr" presetSubtype="16" fill="hold" nodeType="afterEffect">
                                  <p:stCondLst>
                                    <p:cond delay="0"/>
                                  </p:stCondLst>
                                  <p:childTnLst>
                                    <p:set>
                                      <p:cBhvr>
                                        <p:cTn id="24" dur="1" fill="hold">
                                          <p:stCondLst>
                                            <p:cond delay="0"/>
                                          </p:stCondLst>
                                        </p:cTn>
                                        <p:tgtEl>
                                          <p:spTgt spid="15"/>
                                        </p:tgtEl>
                                        <p:attrNameLst>
                                          <p:attrName>style.visibility</p:attrName>
                                        </p:attrNameLst>
                                      </p:cBhvr>
                                      <p:to>
                                        <p:strVal val="visible"/>
                                      </p:to>
                                    </p:set>
                                    <p:anim calcmode="lin" valueType="num">
                                      <p:cBhvr additive="base">
                                        <p:cTn id="25" dur="500"/>
                                        <p:tgtEl>
                                          <p:spTgt spid="15"/>
                                        </p:tgtEl>
                                        <p:attrNameLst>
                                          <p:attrName>ppt_w</p:attrName>
                                        </p:attrNameLst>
                                      </p:cBhvr>
                                      <p:tavLst>
                                        <p:tav tm="0">
                                          <p:val>
                                            <p:strVal val="0"/>
                                          </p:val>
                                        </p:tav>
                                        <p:tav tm="100000">
                                          <p:val>
                                            <p:strVal val="#ppt_w"/>
                                          </p:val>
                                        </p:tav>
                                      </p:tavLst>
                                    </p:anim>
                                    <p:anim calcmode="lin" valueType="num">
                                      <p:cBhvr additive="base">
                                        <p:cTn id="26" dur="500"/>
                                        <p:tgtEl>
                                          <p:spTgt spid="15"/>
                                        </p:tgtEl>
                                        <p:attrNameLst>
                                          <p:attrName>ppt_h</p:attrName>
                                        </p:attrNameLst>
                                      </p:cBhvr>
                                      <p:tavLst>
                                        <p:tav tm="0">
                                          <p:val>
                                            <p:strVal val="0"/>
                                          </p:val>
                                        </p:tav>
                                        <p:tav tm="100000">
                                          <p:val>
                                            <p:strVal val="#ppt_h"/>
                                          </p:val>
                                        </p:tav>
                                      </p:tavLst>
                                    </p:anim>
                                  </p:childTnLst>
                                </p:cTn>
                              </p:par>
                            </p:childTnLst>
                          </p:cTn>
                        </p:par>
                        <p:par>
                          <p:cTn id="27" fill="hold">
                            <p:stCondLst>
                              <p:cond delay="2500"/>
                            </p:stCondLst>
                            <p:childTnLst>
                              <p:par>
                                <p:cTn id="28" presetID="23" presetClass="entr" presetSubtype="16" fill="hold" nodeType="afterEffect">
                                  <p:stCondLst>
                                    <p:cond delay="0"/>
                                  </p:stCondLst>
                                  <p:childTnLst>
                                    <p:set>
                                      <p:cBhvr>
                                        <p:cTn id="29" dur="1" fill="hold">
                                          <p:stCondLst>
                                            <p:cond delay="0"/>
                                          </p:stCondLst>
                                        </p:cTn>
                                        <p:tgtEl>
                                          <p:spTgt spid="22"/>
                                        </p:tgtEl>
                                        <p:attrNameLst>
                                          <p:attrName>style.visibility</p:attrName>
                                        </p:attrNameLst>
                                      </p:cBhvr>
                                      <p:to>
                                        <p:strVal val="visible"/>
                                      </p:to>
                                    </p:set>
                                    <p:anim calcmode="lin" valueType="num">
                                      <p:cBhvr additive="base">
                                        <p:cTn id="30" dur="500"/>
                                        <p:tgtEl>
                                          <p:spTgt spid="22"/>
                                        </p:tgtEl>
                                        <p:attrNameLst>
                                          <p:attrName>ppt_w</p:attrName>
                                        </p:attrNameLst>
                                      </p:cBhvr>
                                      <p:tavLst>
                                        <p:tav tm="0">
                                          <p:val>
                                            <p:strVal val="0"/>
                                          </p:val>
                                        </p:tav>
                                        <p:tav tm="100000">
                                          <p:val>
                                            <p:strVal val="#ppt_w"/>
                                          </p:val>
                                        </p:tav>
                                      </p:tavLst>
                                    </p:anim>
                                    <p:anim calcmode="lin" valueType="num">
                                      <p:cBhvr additive="base">
                                        <p:cTn id="31" dur="500"/>
                                        <p:tgtEl>
                                          <p:spTgt spid="22"/>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pic>
        <p:nvPicPr>
          <p:cNvPr id="125" name="Google Shape;125;p15"/>
          <p:cNvPicPr preferRelativeResize="0"/>
          <p:nvPr/>
        </p:nvPicPr>
        <p:blipFill rotWithShape="1">
          <a:blip r:embed="rId3">
            <a:alphaModFix/>
          </a:blip>
          <a:srcRect/>
          <a:stretch/>
        </p:blipFill>
        <p:spPr>
          <a:xfrm rot="5400000">
            <a:off x="4597417" y="-4597418"/>
            <a:ext cx="2997165" cy="12192000"/>
          </a:xfrm>
          <a:prstGeom prst="rect">
            <a:avLst/>
          </a:prstGeom>
          <a:noFill/>
          <a:ln>
            <a:noFill/>
          </a:ln>
        </p:spPr>
      </p:pic>
      <p:sp>
        <p:nvSpPr>
          <p:cNvPr id="126" name="Google Shape;126;p15"/>
          <p:cNvSpPr txBox="1"/>
          <p:nvPr/>
        </p:nvSpPr>
        <p:spPr>
          <a:xfrm>
            <a:off x="4638177" y="3044279"/>
            <a:ext cx="2915645" cy="769441"/>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id-ID" sz="4400" b="1" dirty="0">
                <a:solidFill>
                  <a:srgbClr val="3A3838"/>
                </a:solidFill>
                <a:latin typeface="Century Gothic"/>
                <a:ea typeface="Century Gothic"/>
                <a:cs typeface="Century Gothic"/>
                <a:sym typeface="Century Gothic"/>
              </a:rPr>
              <a:t>02</a:t>
            </a:r>
            <a:endParaRPr sz="4400" b="1" dirty="0">
              <a:solidFill>
                <a:srgbClr val="3A3838"/>
              </a:solidFill>
              <a:latin typeface="Century Gothic"/>
              <a:ea typeface="Century Gothic"/>
              <a:cs typeface="Century Gothic"/>
              <a:sym typeface="Century Gothic"/>
            </a:endParaRPr>
          </a:p>
        </p:txBody>
      </p:sp>
      <p:grpSp>
        <p:nvGrpSpPr>
          <p:cNvPr id="127" name="Google Shape;127;p15"/>
          <p:cNvGrpSpPr/>
          <p:nvPr/>
        </p:nvGrpSpPr>
        <p:grpSpPr>
          <a:xfrm>
            <a:off x="3031372" y="3869235"/>
            <a:ext cx="6661268" cy="1009650"/>
            <a:chOff x="2958192" y="3025943"/>
            <a:chExt cx="5956300" cy="1009650"/>
          </a:xfrm>
        </p:grpSpPr>
        <p:sp>
          <p:nvSpPr>
            <p:cNvPr id="128" name="Google Shape;128;p15"/>
            <p:cNvSpPr/>
            <p:nvPr/>
          </p:nvSpPr>
          <p:spPr>
            <a:xfrm>
              <a:off x="2958192" y="3025943"/>
              <a:ext cx="5956300" cy="1009650"/>
            </a:xfrm>
            <a:prstGeom prst="rect">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3A3838"/>
                </a:solidFill>
                <a:latin typeface="Century Gothic"/>
                <a:ea typeface="Century Gothic"/>
                <a:cs typeface="Century Gothic"/>
                <a:sym typeface="Century Gothic"/>
              </a:endParaRPr>
            </a:p>
          </p:txBody>
        </p:sp>
        <p:sp>
          <p:nvSpPr>
            <p:cNvPr id="129" name="Google Shape;129;p15"/>
            <p:cNvSpPr txBox="1"/>
            <p:nvPr/>
          </p:nvSpPr>
          <p:spPr>
            <a:xfrm>
              <a:off x="2958192" y="3154550"/>
              <a:ext cx="5743762" cy="83788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id-ID" sz="4400" b="1" dirty="0">
                  <a:solidFill>
                    <a:srgbClr val="F2F2F2"/>
                  </a:solidFill>
                  <a:latin typeface="Century Gothic"/>
                  <a:ea typeface="Century Gothic"/>
                  <a:cs typeface="Century Gothic"/>
                  <a:sym typeface="Century Gothic"/>
                </a:rPr>
                <a:t>ANÁLISIS </a:t>
              </a:r>
              <a:endParaRPr lang="es-ES" sz="4400" b="1" dirty="0">
                <a:solidFill>
                  <a:srgbClr val="F2F2F2"/>
                </a:solidFill>
                <a:latin typeface="Century Gothic"/>
                <a:ea typeface="Century Gothic"/>
                <a:cs typeface="Century Gothic"/>
                <a:sym typeface="Century Gothic"/>
              </a:endParaRPr>
            </a:p>
            <a:p>
              <a:pPr marL="0" marR="0" lvl="0" indent="0" algn="ctr" rtl="0">
                <a:spcBef>
                  <a:spcPts val="0"/>
                </a:spcBef>
                <a:spcAft>
                  <a:spcPts val="0"/>
                </a:spcAft>
                <a:buNone/>
              </a:pPr>
              <a:endParaRPr lang="es-ES_tradnl" sz="4400" b="1" dirty="0">
                <a:solidFill>
                  <a:srgbClr val="F2F2F2"/>
                </a:solidFill>
                <a:latin typeface="Century Gothic"/>
                <a:ea typeface="Century Gothic"/>
                <a:cs typeface="Century Gothic"/>
                <a:sym typeface="Century Gothic"/>
              </a:endParaRPr>
            </a:p>
          </p:txBody>
        </p:sp>
      </p:grpSp>
      <p:grpSp>
        <p:nvGrpSpPr>
          <p:cNvPr id="130" name="Google Shape;130;p15"/>
          <p:cNvGrpSpPr/>
          <p:nvPr/>
        </p:nvGrpSpPr>
        <p:grpSpPr>
          <a:xfrm>
            <a:off x="3031372" y="5350845"/>
            <a:ext cx="6661268" cy="400110"/>
            <a:chOff x="2133600" y="4572869"/>
            <a:chExt cx="7578006" cy="400110"/>
          </a:xfrm>
        </p:grpSpPr>
        <p:grpSp>
          <p:nvGrpSpPr>
            <p:cNvPr id="131" name="Google Shape;131;p15"/>
            <p:cNvGrpSpPr/>
            <p:nvPr/>
          </p:nvGrpSpPr>
          <p:grpSpPr>
            <a:xfrm>
              <a:off x="2133600" y="4862286"/>
              <a:ext cx="7578006" cy="0"/>
              <a:chOff x="2133600" y="4862286"/>
              <a:chExt cx="7578006" cy="0"/>
            </a:xfrm>
          </p:grpSpPr>
          <p:cxnSp>
            <p:nvCxnSpPr>
              <p:cNvPr id="132" name="Google Shape;132;p15"/>
              <p:cNvCxnSpPr/>
              <p:nvPr/>
            </p:nvCxnSpPr>
            <p:spPr>
              <a:xfrm>
                <a:off x="2133600" y="4862286"/>
                <a:ext cx="1872343" cy="0"/>
              </a:xfrm>
              <a:prstGeom prst="straightConnector1">
                <a:avLst/>
              </a:prstGeom>
              <a:noFill/>
              <a:ln w="25400" cap="flat" cmpd="sng">
                <a:solidFill>
                  <a:srgbClr val="3A3838"/>
                </a:solidFill>
                <a:prstDash val="solid"/>
                <a:miter lim="800000"/>
                <a:headEnd type="none" w="sm" len="sm"/>
                <a:tailEnd type="none" w="sm" len="sm"/>
              </a:ln>
            </p:spPr>
          </p:cxnSp>
          <p:cxnSp>
            <p:nvCxnSpPr>
              <p:cNvPr id="133" name="Google Shape;133;p15"/>
              <p:cNvCxnSpPr/>
              <p:nvPr/>
            </p:nvCxnSpPr>
            <p:spPr>
              <a:xfrm>
                <a:off x="7839263" y="4862286"/>
                <a:ext cx="1872343" cy="0"/>
              </a:xfrm>
              <a:prstGeom prst="straightConnector1">
                <a:avLst/>
              </a:prstGeom>
              <a:noFill/>
              <a:ln w="25400" cap="flat" cmpd="sng">
                <a:solidFill>
                  <a:srgbClr val="3A3838"/>
                </a:solidFill>
                <a:prstDash val="solid"/>
                <a:miter lim="800000"/>
                <a:headEnd type="none" w="sm" len="sm"/>
                <a:tailEnd type="none" w="sm" len="sm"/>
              </a:ln>
            </p:spPr>
          </p:cxnSp>
        </p:grpSp>
        <p:sp>
          <p:nvSpPr>
            <p:cNvPr id="134" name="Google Shape;134;p15"/>
            <p:cNvSpPr txBox="1"/>
            <p:nvPr/>
          </p:nvSpPr>
          <p:spPr>
            <a:xfrm>
              <a:off x="4143728" y="4572869"/>
              <a:ext cx="3557749" cy="40011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s-ES_tradnl" sz="2000" dirty="0">
                  <a:solidFill>
                    <a:srgbClr val="3A3838"/>
                  </a:solidFill>
                  <a:latin typeface="Century Gothic"/>
                  <a:ea typeface="Century Gothic"/>
                  <a:cs typeface="Century Gothic"/>
                  <a:sym typeface="Century Gothic"/>
                </a:rPr>
                <a:t> Sector Inmobiliario</a:t>
              </a:r>
            </a:p>
          </p:txBody>
        </p:sp>
      </p:grpSp>
    </p:spTree>
    <p:extLst>
      <p:ext uri="{BB962C8B-B14F-4D97-AF65-F5344CB8AC3E}">
        <p14:creationId xmlns:p14="http://schemas.microsoft.com/office/powerpoint/2010/main" val="3061597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126"/>
                                        </p:tgtEl>
                                        <p:attrNameLst>
                                          <p:attrName>style.visibility</p:attrName>
                                        </p:attrNameLst>
                                      </p:cBhvr>
                                      <p:to>
                                        <p:strVal val="visible"/>
                                      </p:to>
                                    </p:set>
                                    <p:anim calcmode="lin" valueType="num">
                                      <p:cBhvr additive="base">
                                        <p:cTn id="7" dur="500"/>
                                        <p:tgtEl>
                                          <p:spTgt spid="126"/>
                                        </p:tgtEl>
                                        <p:attrNameLst>
                                          <p:attrName>ppt_w</p:attrName>
                                        </p:attrNameLst>
                                      </p:cBhvr>
                                      <p:tavLst>
                                        <p:tav tm="0">
                                          <p:val>
                                            <p:strVal val="0"/>
                                          </p:val>
                                        </p:tav>
                                        <p:tav tm="100000">
                                          <p:val>
                                            <p:strVal val="#ppt_w"/>
                                          </p:val>
                                        </p:tav>
                                      </p:tavLst>
                                    </p:anim>
                                    <p:anim calcmode="lin" valueType="num">
                                      <p:cBhvr additive="base">
                                        <p:cTn id="8" dur="500"/>
                                        <p:tgtEl>
                                          <p:spTgt spid="126"/>
                                        </p:tgtEl>
                                        <p:attrNameLst>
                                          <p:attrName>ppt_h</p:attrName>
                                        </p:attrNameLst>
                                      </p:cBhvr>
                                      <p:tavLst>
                                        <p:tav tm="0">
                                          <p:val>
                                            <p:strVal val="0"/>
                                          </p:val>
                                        </p:tav>
                                        <p:tav tm="100000">
                                          <p:val>
                                            <p:strVal val="#ppt_h"/>
                                          </p:val>
                                        </p:tav>
                                      </p:tavLst>
                                    </p:anim>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127"/>
                                        </p:tgtEl>
                                        <p:attrNameLst>
                                          <p:attrName>style.visibility</p:attrName>
                                        </p:attrNameLst>
                                      </p:cBhvr>
                                      <p:to>
                                        <p:strVal val="visible"/>
                                      </p:to>
                                    </p:set>
                                    <p:animEffect transition="in" filter="fade">
                                      <p:cBhvr>
                                        <p:cTn id="12" dur="1000"/>
                                        <p:tgtEl>
                                          <p:spTgt spid="127"/>
                                        </p:tgtEl>
                                      </p:cBhvr>
                                    </p:animEffect>
                                  </p:childTnLst>
                                </p:cTn>
                              </p:par>
                            </p:childTnLst>
                          </p:cTn>
                        </p:par>
                        <p:par>
                          <p:cTn id="13" fill="hold">
                            <p:stCondLst>
                              <p:cond delay="1500"/>
                            </p:stCondLst>
                            <p:childTnLst>
                              <p:par>
                                <p:cTn id="14" presetID="10" presetClass="entr" presetSubtype="0" fill="hold" nodeType="afterEffect">
                                  <p:stCondLst>
                                    <p:cond delay="0"/>
                                  </p:stCondLst>
                                  <p:childTnLst>
                                    <p:set>
                                      <p:cBhvr>
                                        <p:cTn id="15" dur="1" fill="hold">
                                          <p:stCondLst>
                                            <p:cond delay="0"/>
                                          </p:stCondLst>
                                        </p:cTn>
                                        <p:tgtEl>
                                          <p:spTgt spid="130"/>
                                        </p:tgtEl>
                                        <p:attrNameLst>
                                          <p:attrName>style.visibility</p:attrName>
                                        </p:attrNameLst>
                                      </p:cBhvr>
                                      <p:to>
                                        <p:strVal val="visible"/>
                                      </p:to>
                                    </p:set>
                                    <p:animEffect transition="in" filter="fade">
                                      <p:cBhvr>
                                        <p:cTn id="16" dur="500"/>
                                        <p:tgtEl>
                                          <p:spTgt spid="1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grpSp>
        <p:nvGrpSpPr>
          <p:cNvPr id="426" name="Google Shape;426;p23"/>
          <p:cNvGrpSpPr/>
          <p:nvPr/>
        </p:nvGrpSpPr>
        <p:grpSpPr>
          <a:xfrm>
            <a:off x="2549504" y="181388"/>
            <a:ext cx="7092992" cy="762303"/>
            <a:chOff x="2605259" y="181388"/>
            <a:chExt cx="7092992" cy="762303"/>
          </a:xfrm>
        </p:grpSpPr>
        <p:sp>
          <p:nvSpPr>
            <p:cNvPr id="427" name="Google Shape;427;p23"/>
            <p:cNvSpPr txBox="1"/>
            <p:nvPr/>
          </p:nvSpPr>
          <p:spPr>
            <a:xfrm>
              <a:off x="2605259" y="181388"/>
              <a:ext cx="7092992" cy="420564"/>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s-ES_tradnl" sz="2600" dirty="0">
                  <a:solidFill>
                    <a:srgbClr val="3A3838"/>
                  </a:solidFill>
                  <a:latin typeface="Century Gothic"/>
                  <a:ea typeface="Century Gothic"/>
                  <a:cs typeface="Century Gothic"/>
                  <a:sym typeface="Century Gothic"/>
                </a:rPr>
                <a:t>Evolución Sector Inmobiliario en ESPAÑA</a:t>
              </a:r>
            </a:p>
          </p:txBody>
        </p:sp>
        <p:grpSp>
          <p:nvGrpSpPr>
            <p:cNvPr id="428" name="Google Shape;428;p23"/>
            <p:cNvGrpSpPr/>
            <p:nvPr/>
          </p:nvGrpSpPr>
          <p:grpSpPr>
            <a:xfrm>
              <a:off x="5964124" y="850567"/>
              <a:ext cx="426498" cy="93124"/>
              <a:chOff x="5851936" y="762206"/>
              <a:chExt cx="426498" cy="93124"/>
            </a:xfrm>
          </p:grpSpPr>
          <p:sp>
            <p:nvSpPr>
              <p:cNvPr id="429" name="Google Shape;429;p23"/>
              <p:cNvSpPr/>
              <p:nvPr/>
            </p:nvSpPr>
            <p:spPr>
              <a:xfrm>
                <a:off x="5851936" y="762206"/>
                <a:ext cx="93123" cy="93123"/>
              </a:xfrm>
              <a:prstGeom prst="ellipse">
                <a:avLst/>
              </a:prstGeom>
              <a:solidFill>
                <a:srgbClr val="3A3838">
                  <a:alpha val="80784"/>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a:solidFill>
                    <a:srgbClr val="3A3838"/>
                  </a:solidFill>
                  <a:latin typeface="Century Gothic"/>
                  <a:ea typeface="Century Gothic"/>
                  <a:cs typeface="Century Gothic"/>
                  <a:sym typeface="Century Gothic"/>
                </a:endParaRPr>
              </a:p>
            </p:txBody>
          </p:sp>
          <p:sp>
            <p:nvSpPr>
              <p:cNvPr id="430" name="Google Shape;430;p23"/>
              <p:cNvSpPr/>
              <p:nvPr/>
            </p:nvSpPr>
            <p:spPr>
              <a:xfrm>
                <a:off x="6019942" y="764144"/>
                <a:ext cx="91186" cy="91186"/>
              </a:xfrm>
              <a:prstGeom prst="ellipse">
                <a:avLst/>
              </a:prstGeom>
              <a:solidFill>
                <a:srgbClr val="3A3838">
                  <a:alpha val="80784"/>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a:solidFill>
                    <a:srgbClr val="3A3838"/>
                  </a:solidFill>
                  <a:latin typeface="Century Gothic"/>
                  <a:ea typeface="Century Gothic"/>
                  <a:cs typeface="Century Gothic"/>
                  <a:sym typeface="Century Gothic"/>
                </a:endParaRPr>
              </a:p>
            </p:txBody>
          </p:sp>
          <p:sp>
            <p:nvSpPr>
              <p:cNvPr id="431" name="Google Shape;431;p23"/>
              <p:cNvSpPr/>
              <p:nvPr/>
            </p:nvSpPr>
            <p:spPr>
              <a:xfrm>
                <a:off x="6186010" y="762906"/>
                <a:ext cx="92424" cy="92424"/>
              </a:xfrm>
              <a:prstGeom prst="ellipse">
                <a:avLst/>
              </a:prstGeom>
              <a:solidFill>
                <a:srgbClr val="3A3838">
                  <a:alpha val="80784"/>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a:solidFill>
                    <a:srgbClr val="3A3838"/>
                  </a:solidFill>
                  <a:latin typeface="Century Gothic"/>
                  <a:ea typeface="Century Gothic"/>
                  <a:cs typeface="Century Gothic"/>
                  <a:sym typeface="Century Gothic"/>
                </a:endParaRPr>
              </a:p>
            </p:txBody>
          </p:sp>
        </p:grpSp>
      </p:grpSp>
      <p:pic>
        <p:nvPicPr>
          <p:cNvPr id="3" name="Imagen 2" descr="Gráfico, Gráfico de líneas&#10;&#10;Descripción generada automáticamente">
            <a:extLst>
              <a:ext uri="{FF2B5EF4-FFF2-40B4-BE49-F238E27FC236}">
                <a16:creationId xmlns:a16="http://schemas.microsoft.com/office/drawing/2014/main" id="{4D8AFC51-5AF7-EF91-498A-1CFC02CAA916}"/>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948501" y="1192305"/>
            <a:ext cx="8438119" cy="5294919"/>
          </a:xfrm>
          <a:prstGeom prst="rect">
            <a:avLst/>
          </a:prstGeom>
        </p:spPr>
      </p:pic>
      <p:pic>
        <p:nvPicPr>
          <p:cNvPr id="4" name="Google Shape;85;p13">
            <a:extLst>
              <a:ext uri="{FF2B5EF4-FFF2-40B4-BE49-F238E27FC236}">
                <a16:creationId xmlns:a16="http://schemas.microsoft.com/office/drawing/2014/main" id="{CFFC7EA6-0390-F45C-EE2F-68794FBCEBFF}"/>
              </a:ext>
            </a:extLst>
          </p:cNvPr>
          <p:cNvPicPr preferRelativeResize="0">
            <a:picLocks noGrp="1" noRot="1" noMove="1" noResize="1" noEditPoints="1" noAdjustHandles="1" noChangeArrowheads="1" noChangeShapeType="1" noCrop="1"/>
          </p:cNvPicPr>
          <p:nvPr/>
        </p:nvPicPr>
        <p:blipFill rotWithShape="1">
          <a:blip r:embed="rId4">
            <a:clrChange>
              <a:clrFrom>
                <a:srgbClr val="F8F8F8"/>
              </a:clrFrom>
              <a:clrTo>
                <a:srgbClr val="F8F8F8">
                  <a:alpha val="0"/>
                </a:srgbClr>
              </a:clrTo>
            </a:clrChange>
            <a:alphaModFix amt="50000"/>
          </a:blip>
          <a:srcRect l="32553" r="58438"/>
          <a:stretch/>
        </p:blipFill>
        <p:spPr>
          <a:xfrm>
            <a:off x="0" y="0"/>
            <a:ext cx="1098368" cy="6858000"/>
          </a:xfrm>
          <a:prstGeom prst="rect">
            <a:avLst/>
          </a:prstGeom>
          <a:noFill/>
          <a:ln>
            <a:noFill/>
          </a:ln>
        </p:spPr>
      </p:pic>
    </p:spTree>
    <p:extLst>
      <p:ext uri="{BB962C8B-B14F-4D97-AF65-F5344CB8AC3E}">
        <p14:creationId xmlns:p14="http://schemas.microsoft.com/office/powerpoint/2010/main" val="12812565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grpSp>
        <p:nvGrpSpPr>
          <p:cNvPr id="426" name="Google Shape;426;p23"/>
          <p:cNvGrpSpPr/>
          <p:nvPr/>
        </p:nvGrpSpPr>
        <p:grpSpPr>
          <a:xfrm>
            <a:off x="2549504" y="181388"/>
            <a:ext cx="7092992" cy="762303"/>
            <a:chOff x="2605259" y="181388"/>
            <a:chExt cx="7092992" cy="762303"/>
          </a:xfrm>
        </p:grpSpPr>
        <p:sp>
          <p:nvSpPr>
            <p:cNvPr id="427" name="Google Shape;427;p23"/>
            <p:cNvSpPr txBox="1"/>
            <p:nvPr/>
          </p:nvSpPr>
          <p:spPr>
            <a:xfrm>
              <a:off x="2605259" y="181388"/>
              <a:ext cx="7092992" cy="420564"/>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s-ES_tradnl" sz="2600" dirty="0">
                  <a:solidFill>
                    <a:srgbClr val="3A3838"/>
                  </a:solidFill>
                  <a:latin typeface="Century Gothic"/>
                  <a:ea typeface="Century Gothic"/>
                  <a:cs typeface="Century Gothic"/>
                  <a:sym typeface="Century Gothic"/>
                </a:rPr>
                <a:t>Evolución Sector Inmobiliario en ESPAÑA</a:t>
              </a:r>
            </a:p>
          </p:txBody>
        </p:sp>
        <p:grpSp>
          <p:nvGrpSpPr>
            <p:cNvPr id="428" name="Google Shape;428;p23"/>
            <p:cNvGrpSpPr/>
            <p:nvPr/>
          </p:nvGrpSpPr>
          <p:grpSpPr>
            <a:xfrm>
              <a:off x="5964124" y="850567"/>
              <a:ext cx="426498" cy="93124"/>
              <a:chOff x="5851936" y="762206"/>
              <a:chExt cx="426498" cy="93124"/>
            </a:xfrm>
          </p:grpSpPr>
          <p:sp>
            <p:nvSpPr>
              <p:cNvPr id="429" name="Google Shape;429;p23"/>
              <p:cNvSpPr/>
              <p:nvPr/>
            </p:nvSpPr>
            <p:spPr>
              <a:xfrm>
                <a:off x="5851936" y="762206"/>
                <a:ext cx="93123" cy="93123"/>
              </a:xfrm>
              <a:prstGeom prst="ellipse">
                <a:avLst/>
              </a:prstGeom>
              <a:solidFill>
                <a:srgbClr val="3A3838">
                  <a:alpha val="80784"/>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a:solidFill>
                    <a:srgbClr val="3A3838"/>
                  </a:solidFill>
                  <a:latin typeface="Century Gothic"/>
                  <a:ea typeface="Century Gothic"/>
                  <a:cs typeface="Century Gothic"/>
                  <a:sym typeface="Century Gothic"/>
                </a:endParaRPr>
              </a:p>
            </p:txBody>
          </p:sp>
          <p:sp>
            <p:nvSpPr>
              <p:cNvPr id="430" name="Google Shape;430;p23"/>
              <p:cNvSpPr/>
              <p:nvPr/>
            </p:nvSpPr>
            <p:spPr>
              <a:xfrm>
                <a:off x="6019942" y="764144"/>
                <a:ext cx="91186" cy="91186"/>
              </a:xfrm>
              <a:prstGeom prst="ellipse">
                <a:avLst/>
              </a:prstGeom>
              <a:solidFill>
                <a:srgbClr val="3A3838">
                  <a:alpha val="80784"/>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a:solidFill>
                    <a:srgbClr val="3A3838"/>
                  </a:solidFill>
                  <a:latin typeface="Century Gothic"/>
                  <a:ea typeface="Century Gothic"/>
                  <a:cs typeface="Century Gothic"/>
                  <a:sym typeface="Century Gothic"/>
                </a:endParaRPr>
              </a:p>
            </p:txBody>
          </p:sp>
          <p:sp>
            <p:nvSpPr>
              <p:cNvPr id="431" name="Google Shape;431;p23"/>
              <p:cNvSpPr/>
              <p:nvPr/>
            </p:nvSpPr>
            <p:spPr>
              <a:xfrm>
                <a:off x="6186010" y="762906"/>
                <a:ext cx="92424" cy="92424"/>
              </a:xfrm>
              <a:prstGeom prst="ellipse">
                <a:avLst/>
              </a:prstGeom>
              <a:solidFill>
                <a:srgbClr val="3A3838">
                  <a:alpha val="80784"/>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a:solidFill>
                    <a:srgbClr val="3A3838"/>
                  </a:solidFill>
                  <a:latin typeface="Century Gothic"/>
                  <a:ea typeface="Century Gothic"/>
                  <a:cs typeface="Century Gothic"/>
                  <a:sym typeface="Century Gothic"/>
                </a:endParaRPr>
              </a:p>
            </p:txBody>
          </p:sp>
        </p:grpSp>
      </p:grpSp>
      <p:pic>
        <p:nvPicPr>
          <p:cNvPr id="4" name="Google Shape;85;p13">
            <a:extLst>
              <a:ext uri="{FF2B5EF4-FFF2-40B4-BE49-F238E27FC236}">
                <a16:creationId xmlns:a16="http://schemas.microsoft.com/office/drawing/2014/main" id="{CFFC7EA6-0390-F45C-EE2F-68794FBCEBFF}"/>
              </a:ext>
            </a:extLst>
          </p:cNvPr>
          <p:cNvPicPr preferRelativeResize="0">
            <a:picLocks noGrp="1" noRot="1" noMove="1" noResize="1" noEditPoints="1" noAdjustHandles="1" noChangeArrowheads="1" noChangeShapeType="1" noCrop="1"/>
          </p:cNvPicPr>
          <p:nvPr/>
        </p:nvPicPr>
        <p:blipFill rotWithShape="1">
          <a:blip r:embed="rId3">
            <a:clrChange>
              <a:clrFrom>
                <a:srgbClr val="F8F8F8"/>
              </a:clrFrom>
              <a:clrTo>
                <a:srgbClr val="F8F8F8">
                  <a:alpha val="0"/>
                </a:srgbClr>
              </a:clrTo>
            </a:clrChange>
            <a:alphaModFix amt="50000"/>
          </a:blip>
          <a:srcRect l="32553" r="58438"/>
          <a:stretch/>
        </p:blipFill>
        <p:spPr>
          <a:xfrm>
            <a:off x="0" y="0"/>
            <a:ext cx="1098368" cy="6858000"/>
          </a:xfrm>
          <a:prstGeom prst="rect">
            <a:avLst/>
          </a:prstGeom>
          <a:noFill/>
          <a:ln>
            <a:noFill/>
          </a:ln>
        </p:spPr>
      </p:pic>
      <p:pic>
        <p:nvPicPr>
          <p:cNvPr id="6" name="Imagen 5" descr="Tabla, Gráfico de líneas&#10;&#10;Descripción generada automáticamente">
            <a:extLst>
              <a:ext uri="{FF2B5EF4-FFF2-40B4-BE49-F238E27FC236}">
                <a16:creationId xmlns:a16="http://schemas.microsoft.com/office/drawing/2014/main" id="{DB982E34-4EEE-981E-F6BE-7F992B5EBCE8}"/>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1800765" y="1066019"/>
            <a:ext cx="8590469" cy="5393057"/>
          </a:xfrm>
          <a:prstGeom prst="rect">
            <a:avLst/>
          </a:prstGeom>
        </p:spPr>
      </p:pic>
    </p:spTree>
    <p:extLst>
      <p:ext uri="{BB962C8B-B14F-4D97-AF65-F5344CB8AC3E}">
        <p14:creationId xmlns:p14="http://schemas.microsoft.com/office/powerpoint/2010/main" val="1640164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grpSp>
        <p:nvGrpSpPr>
          <p:cNvPr id="426" name="Google Shape;426;p23"/>
          <p:cNvGrpSpPr/>
          <p:nvPr/>
        </p:nvGrpSpPr>
        <p:grpSpPr>
          <a:xfrm>
            <a:off x="2549504" y="181388"/>
            <a:ext cx="7092992" cy="762303"/>
            <a:chOff x="2605259" y="181388"/>
            <a:chExt cx="7092992" cy="762303"/>
          </a:xfrm>
        </p:grpSpPr>
        <p:sp>
          <p:nvSpPr>
            <p:cNvPr id="427" name="Google Shape;427;p23"/>
            <p:cNvSpPr txBox="1"/>
            <p:nvPr/>
          </p:nvSpPr>
          <p:spPr>
            <a:xfrm>
              <a:off x="2605259" y="181388"/>
              <a:ext cx="7092992" cy="420564"/>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s-ES_tradnl" sz="2600" dirty="0">
                  <a:solidFill>
                    <a:srgbClr val="3A3838"/>
                  </a:solidFill>
                  <a:latin typeface="Century Gothic"/>
                  <a:ea typeface="Century Gothic"/>
                  <a:cs typeface="Century Gothic"/>
                  <a:sym typeface="Century Gothic"/>
                </a:rPr>
                <a:t>Evolución Sector Inmobiliario en ESPAÑA</a:t>
              </a:r>
            </a:p>
          </p:txBody>
        </p:sp>
        <p:grpSp>
          <p:nvGrpSpPr>
            <p:cNvPr id="428" name="Google Shape;428;p23"/>
            <p:cNvGrpSpPr/>
            <p:nvPr/>
          </p:nvGrpSpPr>
          <p:grpSpPr>
            <a:xfrm>
              <a:off x="5964124" y="850567"/>
              <a:ext cx="426498" cy="93124"/>
              <a:chOff x="5851936" y="762206"/>
              <a:chExt cx="426498" cy="93124"/>
            </a:xfrm>
          </p:grpSpPr>
          <p:sp>
            <p:nvSpPr>
              <p:cNvPr id="429" name="Google Shape;429;p23"/>
              <p:cNvSpPr/>
              <p:nvPr/>
            </p:nvSpPr>
            <p:spPr>
              <a:xfrm>
                <a:off x="5851936" y="762206"/>
                <a:ext cx="93123" cy="93123"/>
              </a:xfrm>
              <a:prstGeom prst="ellipse">
                <a:avLst/>
              </a:prstGeom>
              <a:solidFill>
                <a:srgbClr val="3A3838">
                  <a:alpha val="80784"/>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a:solidFill>
                    <a:srgbClr val="3A3838"/>
                  </a:solidFill>
                  <a:latin typeface="Century Gothic"/>
                  <a:ea typeface="Century Gothic"/>
                  <a:cs typeface="Century Gothic"/>
                  <a:sym typeface="Century Gothic"/>
                </a:endParaRPr>
              </a:p>
            </p:txBody>
          </p:sp>
          <p:sp>
            <p:nvSpPr>
              <p:cNvPr id="430" name="Google Shape;430;p23"/>
              <p:cNvSpPr/>
              <p:nvPr/>
            </p:nvSpPr>
            <p:spPr>
              <a:xfrm>
                <a:off x="6019942" y="764144"/>
                <a:ext cx="91186" cy="91186"/>
              </a:xfrm>
              <a:prstGeom prst="ellipse">
                <a:avLst/>
              </a:prstGeom>
              <a:solidFill>
                <a:srgbClr val="3A3838">
                  <a:alpha val="80784"/>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a:solidFill>
                    <a:srgbClr val="3A3838"/>
                  </a:solidFill>
                  <a:latin typeface="Century Gothic"/>
                  <a:ea typeface="Century Gothic"/>
                  <a:cs typeface="Century Gothic"/>
                  <a:sym typeface="Century Gothic"/>
                </a:endParaRPr>
              </a:p>
            </p:txBody>
          </p:sp>
          <p:sp>
            <p:nvSpPr>
              <p:cNvPr id="431" name="Google Shape;431;p23"/>
              <p:cNvSpPr/>
              <p:nvPr/>
            </p:nvSpPr>
            <p:spPr>
              <a:xfrm>
                <a:off x="6186010" y="762906"/>
                <a:ext cx="92424" cy="92424"/>
              </a:xfrm>
              <a:prstGeom prst="ellipse">
                <a:avLst/>
              </a:prstGeom>
              <a:solidFill>
                <a:srgbClr val="3A3838">
                  <a:alpha val="80784"/>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a:solidFill>
                    <a:srgbClr val="3A3838"/>
                  </a:solidFill>
                  <a:latin typeface="Century Gothic"/>
                  <a:ea typeface="Century Gothic"/>
                  <a:cs typeface="Century Gothic"/>
                  <a:sym typeface="Century Gothic"/>
                </a:endParaRPr>
              </a:p>
            </p:txBody>
          </p:sp>
        </p:grpSp>
      </p:grpSp>
      <p:pic>
        <p:nvPicPr>
          <p:cNvPr id="2" name="Imagen 1" descr="Gráfico, Gráfico de líneas&#10;&#10;Descripción generada automáticamente">
            <a:extLst>
              <a:ext uri="{FF2B5EF4-FFF2-40B4-BE49-F238E27FC236}">
                <a16:creationId xmlns:a16="http://schemas.microsoft.com/office/drawing/2014/main" id="{A667A273-1ACD-3028-AB3B-D2B5C07E4933}"/>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970644" y="1169264"/>
            <a:ext cx="8250711" cy="5507348"/>
          </a:xfrm>
          <a:prstGeom prst="rect">
            <a:avLst/>
          </a:prstGeom>
        </p:spPr>
      </p:pic>
      <p:pic>
        <p:nvPicPr>
          <p:cNvPr id="4" name="Google Shape;85;p13">
            <a:extLst>
              <a:ext uri="{FF2B5EF4-FFF2-40B4-BE49-F238E27FC236}">
                <a16:creationId xmlns:a16="http://schemas.microsoft.com/office/drawing/2014/main" id="{5D8AE546-3FD9-4F1E-9ADA-06464D6BABA6}"/>
              </a:ext>
            </a:extLst>
          </p:cNvPr>
          <p:cNvPicPr preferRelativeResize="0"/>
          <p:nvPr/>
        </p:nvPicPr>
        <p:blipFill rotWithShape="1">
          <a:blip r:embed="rId4">
            <a:clrChange>
              <a:clrFrom>
                <a:srgbClr val="F8F8F8"/>
              </a:clrFrom>
              <a:clrTo>
                <a:srgbClr val="F8F8F8">
                  <a:alpha val="0"/>
                </a:srgbClr>
              </a:clrTo>
            </a:clrChange>
            <a:alphaModFix amt="50000"/>
          </a:blip>
          <a:srcRect l="32553" r="58438"/>
          <a:stretch/>
        </p:blipFill>
        <p:spPr>
          <a:xfrm>
            <a:off x="0" y="0"/>
            <a:ext cx="1098368" cy="6858000"/>
          </a:xfrm>
          <a:prstGeom prst="rect">
            <a:avLst/>
          </a:prstGeom>
          <a:noFill/>
          <a:ln>
            <a:noFill/>
          </a:ln>
        </p:spPr>
      </p:pic>
    </p:spTree>
    <p:extLst>
      <p:ext uri="{BB962C8B-B14F-4D97-AF65-F5344CB8AC3E}">
        <p14:creationId xmlns:p14="http://schemas.microsoft.com/office/powerpoint/2010/main" val="3284429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oogle Shape;85;p13">
            <a:extLst>
              <a:ext uri="{FF2B5EF4-FFF2-40B4-BE49-F238E27FC236}">
                <a16:creationId xmlns:a16="http://schemas.microsoft.com/office/drawing/2014/main" id="{DED9C9A2-6BC9-06B7-CBB3-B57DCE460564}"/>
              </a:ext>
            </a:extLst>
          </p:cNvPr>
          <p:cNvPicPr preferRelativeResize="0"/>
          <p:nvPr/>
        </p:nvPicPr>
        <p:blipFill rotWithShape="1">
          <a:blip r:embed="rId3">
            <a:clrChange>
              <a:clrFrom>
                <a:srgbClr val="F8F8F8"/>
              </a:clrFrom>
              <a:clrTo>
                <a:srgbClr val="F8F8F8">
                  <a:alpha val="0"/>
                </a:srgbClr>
              </a:clrTo>
            </a:clrChange>
            <a:alphaModFix amt="50000"/>
          </a:blip>
          <a:srcRect l="32553" r="58438"/>
          <a:stretch/>
        </p:blipFill>
        <p:spPr>
          <a:xfrm>
            <a:off x="0" y="0"/>
            <a:ext cx="1098368" cy="6858000"/>
          </a:xfrm>
          <a:prstGeom prst="rect">
            <a:avLst/>
          </a:prstGeom>
          <a:noFill/>
          <a:ln>
            <a:noFill/>
          </a:ln>
        </p:spPr>
      </p:pic>
      <p:grpSp>
        <p:nvGrpSpPr>
          <p:cNvPr id="5" name="Google Shape;426;p23">
            <a:extLst>
              <a:ext uri="{FF2B5EF4-FFF2-40B4-BE49-F238E27FC236}">
                <a16:creationId xmlns:a16="http://schemas.microsoft.com/office/drawing/2014/main" id="{372AFAFC-6AAE-652D-1DE5-EE5656FE77ED}"/>
              </a:ext>
            </a:extLst>
          </p:cNvPr>
          <p:cNvGrpSpPr/>
          <p:nvPr/>
        </p:nvGrpSpPr>
        <p:grpSpPr>
          <a:xfrm>
            <a:off x="2549504" y="181388"/>
            <a:ext cx="7092992" cy="762303"/>
            <a:chOff x="2605259" y="181388"/>
            <a:chExt cx="7092992" cy="762303"/>
          </a:xfrm>
        </p:grpSpPr>
        <p:sp>
          <p:nvSpPr>
            <p:cNvPr id="6" name="Google Shape;427;p23">
              <a:extLst>
                <a:ext uri="{FF2B5EF4-FFF2-40B4-BE49-F238E27FC236}">
                  <a16:creationId xmlns:a16="http://schemas.microsoft.com/office/drawing/2014/main" id="{376138F6-BB8F-B72E-E505-41A789109060}"/>
                </a:ext>
              </a:extLst>
            </p:cNvPr>
            <p:cNvSpPr txBox="1"/>
            <p:nvPr/>
          </p:nvSpPr>
          <p:spPr>
            <a:xfrm>
              <a:off x="2605259" y="181388"/>
              <a:ext cx="7092992" cy="420564"/>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s-ES_tradnl" sz="2600" dirty="0">
                  <a:solidFill>
                    <a:srgbClr val="3A3838"/>
                  </a:solidFill>
                  <a:latin typeface="Century Gothic"/>
                  <a:ea typeface="Century Gothic"/>
                  <a:cs typeface="Century Gothic"/>
                  <a:sym typeface="Century Gothic"/>
                </a:rPr>
                <a:t>Evolución Sector Inmobiliario en ESPAÑA</a:t>
              </a:r>
            </a:p>
          </p:txBody>
        </p:sp>
        <p:grpSp>
          <p:nvGrpSpPr>
            <p:cNvPr id="7" name="Google Shape;428;p23">
              <a:extLst>
                <a:ext uri="{FF2B5EF4-FFF2-40B4-BE49-F238E27FC236}">
                  <a16:creationId xmlns:a16="http://schemas.microsoft.com/office/drawing/2014/main" id="{65A0578F-63A8-A7E7-795E-80FF18880E21}"/>
                </a:ext>
              </a:extLst>
            </p:cNvPr>
            <p:cNvGrpSpPr/>
            <p:nvPr/>
          </p:nvGrpSpPr>
          <p:grpSpPr>
            <a:xfrm>
              <a:off x="5964124" y="850567"/>
              <a:ext cx="426498" cy="93124"/>
              <a:chOff x="5851936" y="762206"/>
              <a:chExt cx="426498" cy="93124"/>
            </a:xfrm>
          </p:grpSpPr>
          <p:sp>
            <p:nvSpPr>
              <p:cNvPr id="8" name="Google Shape;429;p23">
                <a:extLst>
                  <a:ext uri="{FF2B5EF4-FFF2-40B4-BE49-F238E27FC236}">
                    <a16:creationId xmlns:a16="http://schemas.microsoft.com/office/drawing/2014/main" id="{A0C4C61F-EF22-3ACC-BFFE-7B16A8BFF5C7}"/>
                  </a:ext>
                </a:extLst>
              </p:cNvPr>
              <p:cNvSpPr/>
              <p:nvPr/>
            </p:nvSpPr>
            <p:spPr>
              <a:xfrm>
                <a:off x="5851936" y="762206"/>
                <a:ext cx="93123" cy="93123"/>
              </a:xfrm>
              <a:prstGeom prst="ellipse">
                <a:avLst/>
              </a:prstGeom>
              <a:solidFill>
                <a:srgbClr val="3A3838">
                  <a:alpha val="80784"/>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a:solidFill>
                    <a:srgbClr val="3A3838"/>
                  </a:solidFill>
                  <a:latin typeface="Century Gothic"/>
                  <a:ea typeface="Century Gothic"/>
                  <a:cs typeface="Century Gothic"/>
                  <a:sym typeface="Century Gothic"/>
                </a:endParaRPr>
              </a:p>
            </p:txBody>
          </p:sp>
          <p:sp>
            <p:nvSpPr>
              <p:cNvPr id="9" name="Google Shape;430;p23">
                <a:extLst>
                  <a:ext uri="{FF2B5EF4-FFF2-40B4-BE49-F238E27FC236}">
                    <a16:creationId xmlns:a16="http://schemas.microsoft.com/office/drawing/2014/main" id="{6230BDF7-1C26-1C0B-6599-C508040BDA9B}"/>
                  </a:ext>
                </a:extLst>
              </p:cNvPr>
              <p:cNvSpPr/>
              <p:nvPr/>
            </p:nvSpPr>
            <p:spPr>
              <a:xfrm>
                <a:off x="6019942" y="764144"/>
                <a:ext cx="91186" cy="91186"/>
              </a:xfrm>
              <a:prstGeom prst="ellipse">
                <a:avLst/>
              </a:prstGeom>
              <a:solidFill>
                <a:srgbClr val="3A3838">
                  <a:alpha val="80784"/>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a:solidFill>
                    <a:srgbClr val="3A3838"/>
                  </a:solidFill>
                  <a:latin typeface="Century Gothic"/>
                  <a:ea typeface="Century Gothic"/>
                  <a:cs typeface="Century Gothic"/>
                  <a:sym typeface="Century Gothic"/>
                </a:endParaRPr>
              </a:p>
            </p:txBody>
          </p:sp>
          <p:sp>
            <p:nvSpPr>
              <p:cNvPr id="10" name="Google Shape;431;p23">
                <a:extLst>
                  <a:ext uri="{FF2B5EF4-FFF2-40B4-BE49-F238E27FC236}">
                    <a16:creationId xmlns:a16="http://schemas.microsoft.com/office/drawing/2014/main" id="{79E26554-02B0-F3C9-1FE4-9F4F9556D970}"/>
                  </a:ext>
                </a:extLst>
              </p:cNvPr>
              <p:cNvSpPr/>
              <p:nvPr/>
            </p:nvSpPr>
            <p:spPr>
              <a:xfrm>
                <a:off x="6186010" y="762906"/>
                <a:ext cx="92424" cy="92424"/>
              </a:xfrm>
              <a:prstGeom prst="ellipse">
                <a:avLst/>
              </a:prstGeom>
              <a:solidFill>
                <a:srgbClr val="3A3838">
                  <a:alpha val="80784"/>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a:solidFill>
                    <a:srgbClr val="3A3838"/>
                  </a:solidFill>
                  <a:latin typeface="Century Gothic"/>
                  <a:ea typeface="Century Gothic"/>
                  <a:cs typeface="Century Gothic"/>
                  <a:sym typeface="Century Gothic"/>
                </a:endParaRPr>
              </a:p>
            </p:txBody>
          </p:sp>
        </p:grpSp>
      </p:grpSp>
      <p:pic>
        <p:nvPicPr>
          <p:cNvPr id="3" name="Imagen 2" descr="Gráfico, Gráfico de líneas&#10;&#10;Descripción generada automáticamente">
            <a:extLst>
              <a:ext uri="{FF2B5EF4-FFF2-40B4-BE49-F238E27FC236}">
                <a16:creationId xmlns:a16="http://schemas.microsoft.com/office/drawing/2014/main" id="{1AB48A36-117C-FF65-59CB-A0EA2BDE9383}"/>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1929748" y="1121610"/>
            <a:ext cx="8332503" cy="5555002"/>
          </a:xfrm>
          <a:prstGeom prst="rect">
            <a:avLst/>
          </a:prstGeom>
        </p:spPr>
      </p:pic>
    </p:spTree>
    <p:extLst>
      <p:ext uri="{BB962C8B-B14F-4D97-AF65-F5344CB8AC3E}">
        <p14:creationId xmlns:p14="http://schemas.microsoft.com/office/powerpoint/2010/main" val="92278476"/>
      </p:ext>
    </p:extLst>
  </p:cSld>
  <p:clrMapOvr>
    <a:masterClrMapping/>
  </p:clrMapOvr>
</p:sld>
</file>

<file path=ppt/theme/theme1.xml><?xml version="1.0" encoding="utf-8"?>
<a:theme xmlns:a="http://schemas.openxmlformats.org/drawingml/2006/main" name="Data Analysis Powerpoint Template - www.freepptbackgrounds.net">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1591</TotalTime>
  <Words>994</Words>
  <Application>Microsoft Macintosh PowerPoint</Application>
  <PresentationFormat>Panorámica</PresentationFormat>
  <Paragraphs>155</Paragraphs>
  <Slides>29</Slides>
  <Notes>29</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29</vt:i4>
      </vt:variant>
    </vt:vector>
  </HeadingPairs>
  <TitlesOfParts>
    <vt:vector size="34" baseType="lpstr">
      <vt:lpstr>Arial</vt:lpstr>
      <vt:lpstr>Söhne</vt:lpstr>
      <vt:lpstr>Century Gothic</vt:lpstr>
      <vt:lpstr>Calibri</vt:lpstr>
      <vt:lpstr>Data Analysis Powerpoint Template - www.freepptbackgrounds.net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cp:lastModifiedBy>Francesc Roselló Peiró</cp:lastModifiedBy>
  <cp:revision>10</cp:revision>
  <dcterms:modified xsi:type="dcterms:W3CDTF">2024-05-05T11:13:49Z</dcterms:modified>
</cp:coreProperties>
</file>